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0" r:id="rId3"/>
    <p:sldId id="258" r:id="rId4"/>
    <p:sldId id="257" r:id="rId5"/>
    <p:sldId id="259"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p:scale>
          <a:sx n="100" d="100"/>
          <a:sy n="100" d="100"/>
        </p:scale>
        <p:origin x="-432" y="936"/>
      </p:cViewPr>
      <p:guideLst>
        <p:guide orient="horz" pos="2976"/>
        <p:guide pos="2874"/>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ED43E14-64B7-4FEB-ACB1-16253CDB48FA}" type="datetimeFigureOut">
              <a:rPr lang="en-GB" smtClean="0"/>
              <a:pPr/>
              <a:t>14/10/2014</a:t>
            </a:fld>
            <a:endParaRPr lang="en-GB"/>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64FEFC-932A-4B12-92A6-F125CE7B4950}" type="slidenum">
              <a:rPr lang="en-GB" smtClean="0"/>
              <a:pPr/>
              <a:t>‹Nr.›</a:t>
            </a:fld>
            <a:endParaRPr lang="en-GB"/>
          </a:p>
        </p:txBody>
      </p:sp>
    </p:spTree>
    <p:extLst>
      <p:ext uri="{BB962C8B-B14F-4D97-AF65-F5344CB8AC3E}">
        <p14:creationId xmlns:p14="http://schemas.microsoft.com/office/powerpoint/2010/main" xmlns="" val="1570134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en-GB" dirty="0"/>
          </a:p>
        </p:txBody>
      </p:sp>
      <p:sp>
        <p:nvSpPr>
          <p:cNvPr id="4" name="Foliennummernplatzhalter 3"/>
          <p:cNvSpPr>
            <a:spLocks noGrp="1"/>
          </p:cNvSpPr>
          <p:nvPr>
            <p:ph type="sldNum" sz="quarter" idx="10"/>
          </p:nvPr>
        </p:nvSpPr>
        <p:spPr/>
        <p:txBody>
          <a:bodyPr/>
          <a:lstStyle/>
          <a:p>
            <a:fld id="{1164FEFC-932A-4B12-92A6-F125CE7B4950}" type="slidenum">
              <a:rPr lang="en-GB" smtClean="0"/>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6"/>
            <a:ext cx="7772400" cy="1470025"/>
          </a:xfrm>
        </p:spPr>
        <p:txBody>
          <a:bodyPr/>
          <a:lstStyle/>
          <a:p>
            <a:r>
              <a:rPr lang="de-DE" smtClean="0"/>
              <a:t>Titelmasterformat durch Klicken bearbeiten</a:t>
            </a:r>
            <a:endParaRPr lang="en-GB"/>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GB"/>
          </a:p>
        </p:txBody>
      </p:sp>
      <p:sp>
        <p:nvSpPr>
          <p:cNvPr id="4" name="Datumsplatzhalter 3"/>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4972049" y="366713"/>
            <a:ext cx="1543051" cy="7800975"/>
          </a:xfrm>
        </p:spPr>
        <p:txBody>
          <a:bodyPr vert="eaVert"/>
          <a:lstStyle/>
          <a:p>
            <a:r>
              <a:rPr lang="de-DE" smtClean="0"/>
              <a:t>Titelmasterformat durch Klicken bearbeiten</a:t>
            </a:r>
            <a:endParaRPr lang="en-GB"/>
          </a:p>
        </p:txBody>
      </p:sp>
      <p:sp>
        <p:nvSpPr>
          <p:cNvPr id="3" name="Vertikaler Textplatzhalter 2"/>
          <p:cNvSpPr>
            <a:spLocks noGrp="1"/>
          </p:cNvSpPr>
          <p:nvPr>
            <p:ph type="body" orient="vert" idx="1"/>
          </p:nvPr>
        </p:nvSpPr>
        <p:spPr>
          <a:xfrm>
            <a:off x="342901" y="366713"/>
            <a:ext cx="4476751" cy="780097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en-GB"/>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5" name="Fußzeilenplatzhalter 4"/>
          <p:cNvSpPr>
            <a:spLocks noGrp="1"/>
          </p:cNvSpPr>
          <p:nvPr>
            <p:ph type="ftr" sz="quarter" idx="11"/>
          </p:nvPr>
        </p:nvSpPr>
        <p:spPr/>
        <p:txBody>
          <a:bodyPr/>
          <a:lstStyle/>
          <a:p>
            <a:endParaRPr lang="en-GB"/>
          </a:p>
        </p:txBody>
      </p:sp>
      <p:sp>
        <p:nvSpPr>
          <p:cNvPr id="6" name="Foliennummernplatzhalter 5"/>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Inhaltsplatzhalter 2"/>
          <p:cNvSpPr>
            <a:spLocks noGrp="1"/>
          </p:cNvSpPr>
          <p:nvPr>
            <p:ph sz="half" idx="1"/>
          </p:nvPr>
        </p:nvSpPr>
        <p:spPr>
          <a:xfrm>
            <a:off x="342901"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Inhaltsplatzhalter 3"/>
          <p:cNvSpPr>
            <a:spLocks noGrp="1"/>
          </p:cNvSpPr>
          <p:nvPr>
            <p:ph sz="half" idx="2"/>
          </p:nvPr>
        </p:nvSpPr>
        <p:spPr>
          <a:xfrm>
            <a:off x="3505201" y="2133601"/>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5" name="Datumsplatzhalter 4"/>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en-GB"/>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7" name="Datumsplatzhalter 6"/>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8" name="Fußzeilenplatzhalter 7"/>
          <p:cNvSpPr>
            <a:spLocks noGrp="1"/>
          </p:cNvSpPr>
          <p:nvPr>
            <p:ph type="ftr" sz="quarter" idx="11"/>
          </p:nvPr>
        </p:nvSpPr>
        <p:spPr/>
        <p:txBody>
          <a:bodyPr/>
          <a:lstStyle/>
          <a:p>
            <a:endParaRPr lang="en-GB"/>
          </a:p>
        </p:txBody>
      </p:sp>
      <p:sp>
        <p:nvSpPr>
          <p:cNvPr id="9" name="Foliennummernplatzhalter 8"/>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en-GB"/>
          </a:p>
        </p:txBody>
      </p:sp>
      <p:sp>
        <p:nvSpPr>
          <p:cNvPr id="3" name="Datumsplatzhalter 2"/>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4" name="Fußzeilenplatzhalter 3"/>
          <p:cNvSpPr>
            <a:spLocks noGrp="1"/>
          </p:cNvSpPr>
          <p:nvPr>
            <p:ph type="ftr" sz="quarter" idx="11"/>
          </p:nvPr>
        </p:nvSpPr>
        <p:spPr/>
        <p:txBody>
          <a:bodyPr/>
          <a:lstStyle/>
          <a:p>
            <a:endParaRPr lang="en-GB"/>
          </a:p>
        </p:txBody>
      </p:sp>
      <p:sp>
        <p:nvSpPr>
          <p:cNvPr id="5" name="Foliennummernplatzhalter 4"/>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3" name="Fußzeilenplatzhalter 2"/>
          <p:cNvSpPr>
            <a:spLocks noGrp="1"/>
          </p:cNvSpPr>
          <p:nvPr>
            <p:ph type="ftr" sz="quarter" idx="11"/>
          </p:nvPr>
        </p:nvSpPr>
        <p:spPr/>
        <p:txBody>
          <a:bodyPr/>
          <a:lstStyle/>
          <a:p>
            <a:endParaRPr lang="en-GB"/>
          </a:p>
        </p:txBody>
      </p:sp>
      <p:sp>
        <p:nvSpPr>
          <p:cNvPr id="4" name="Foliennummernplatzhalter 3"/>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de-DE" smtClean="0"/>
              <a:t>Titelmasterformat durch Klicken bearbeiten</a:t>
            </a:r>
            <a:endParaRPr lang="en-GB"/>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nchor="b"/>
          <a:lstStyle>
            <a:lvl1pPr algn="l">
              <a:defRPr sz="2000" b="1"/>
            </a:lvl1pPr>
          </a:lstStyle>
          <a:p>
            <a:r>
              <a:rPr lang="de-DE" smtClean="0"/>
              <a:t>Titelmasterformat durch Klicken bearbeiten</a:t>
            </a:r>
            <a:endParaRPr lang="en-GB"/>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B0D4EE08-4563-4DCD-984A-5A5EACC3D499}" type="datetimeFigureOut">
              <a:rPr lang="en-GB" smtClean="0"/>
              <a:pPr/>
              <a:t>14/10/2014</a:t>
            </a:fld>
            <a:endParaRPr lang="en-GB"/>
          </a:p>
        </p:txBody>
      </p:sp>
      <p:sp>
        <p:nvSpPr>
          <p:cNvPr id="6" name="Fußzeilenplatzhalter 5"/>
          <p:cNvSpPr>
            <a:spLocks noGrp="1"/>
          </p:cNvSpPr>
          <p:nvPr>
            <p:ph type="ftr" sz="quarter" idx="11"/>
          </p:nvPr>
        </p:nvSpPr>
        <p:spPr/>
        <p:txBody>
          <a:bodyPr/>
          <a:lstStyle/>
          <a:p>
            <a:endParaRPr lang="en-GB"/>
          </a:p>
        </p:txBody>
      </p:sp>
      <p:sp>
        <p:nvSpPr>
          <p:cNvPr id="7" name="Foliennummernplatzhalter 6"/>
          <p:cNvSpPr>
            <a:spLocks noGrp="1"/>
          </p:cNvSpPr>
          <p:nvPr>
            <p:ph type="sldNum" sz="quarter" idx="12"/>
          </p:nvPr>
        </p:nvSpPr>
        <p:spPr/>
        <p:txBody>
          <a:bodyPr/>
          <a:lstStyle/>
          <a:p>
            <a:fld id="{1005C9E5-8703-46C3-A994-479EF3707921}" type="slidenum">
              <a:rPr lang="en-GB" smtClean="0"/>
              <a:pPr/>
              <a:t>‹Nr.›</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en-GB"/>
          </a:p>
        </p:txBody>
      </p:sp>
      <p:sp>
        <p:nvSpPr>
          <p:cNvPr id="3" name="Textplatzhalt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GB"/>
          </a:p>
        </p:txBody>
      </p:sp>
      <p:sp>
        <p:nvSpPr>
          <p:cNvPr id="4" name="Datumsplatzhalt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D4EE08-4563-4DCD-984A-5A5EACC3D499}" type="datetimeFigureOut">
              <a:rPr lang="en-GB" smtClean="0"/>
              <a:pPr/>
              <a:t>14/10/2014</a:t>
            </a:fld>
            <a:endParaRPr lang="en-GB"/>
          </a:p>
        </p:txBody>
      </p:sp>
      <p:sp>
        <p:nvSpPr>
          <p:cNvPr id="5" name="Fußzeilenplatzhalt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Foliennummernplatzhalt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05C9E5-8703-46C3-A994-479EF3707921}" type="slidenum">
              <a:rPr lang="en-GB" smtClean="0"/>
              <a:pPr/>
              <a:t>‹Nr.›</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8" name="Freeform 14"/>
          <p:cNvSpPr>
            <a:spLocks/>
          </p:cNvSpPr>
          <p:nvPr/>
        </p:nvSpPr>
        <p:spPr bwMode="auto">
          <a:xfrm>
            <a:off x="-28576" y="-28575"/>
            <a:ext cx="9191626" cy="1247775"/>
          </a:xfrm>
          <a:custGeom>
            <a:avLst/>
            <a:gdLst/>
            <a:ahLst/>
            <a:cxnLst>
              <a:cxn ang="0">
                <a:pos x="11312" y="2424"/>
              </a:cxn>
              <a:cxn ang="0">
                <a:pos x="11269" y="2388"/>
              </a:cxn>
              <a:cxn ang="0">
                <a:pos x="11184" y="2260"/>
              </a:cxn>
              <a:cxn ang="0">
                <a:pos x="11159" y="2125"/>
              </a:cxn>
              <a:cxn ang="0">
                <a:pos x="11511" y="1367"/>
              </a:cxn>
              <a:cxn ang="0">
                <a:pos x="11511" y="2107"/>
              </a:cxn>
              <a:cxn ang="0">
                <a:pos x="11528" y="2175"/>
              </a:cxn>
              <a:cxn ang="0">
                <a:pos x="11553" y="2207"/>
              </a:cxn>
              <a:cxn ang="0">
                <a:pos x="11635" y="2246"/>
              </a:cxn>
              <a:cxn ang="0">
                <a:pos x="11706" y="2242"/>
              </a:cxn>
              <a:cxn ang="0">
                <a:pos x="11780" y="2207"/>
              </a:cxn>
              <a:cxn ang="0">
                <a:pos x="11805" y="2175"/>
              </a:cxn>
              <a:cxn ang="0">
                <a:pos x="11823" y="2107"/>
              </a:cxn>
              <a:cxn ang="0">
                <a:pos x="12181" y="1367"/>
              </a:cxn>
              <a:cxn ang="0">
                <a:pos x="12178" y="2068"/>
              </a:cxn>
              <a:cxn ang="0">
                <a:pos x="12149" y="2235"/>
              </a:cxn>
              <a:cxn ang="0">
                <a:pos x="12110" y="2313"/>
              </a:cxn>
              <a:cxn ang="0">
                <a:pos x="12050" y="2388"/>
              </a:cxn>
              <a:cxn ang="0">
                <a:pos x="12543" y="2424"/>
              </a:cxn>
              <a:cxn ang="0">
                <a:pos x="12487" y="2378"/>
              </a:cxn>
              <a:cxn ang="0">
                <a:pos x="12419" y="2296"/>
              </a:cxn>
              <a:cxn ang="0">
                <a:pos x="12341" y="2143"/>
              </a:cxn>
              <a:cxn ang="0">
                <a:pos x="12309" y="1936"/>
              </a:cxn>
              <a:cxn ang="0">
                <a:pos x="12320" y="1822"/>
              </a:cxn>
              <a:cxn ang="0">
                <a:pos x="12369" y="1662"/>
              </a:cxn>
              <a:cxn ang="0">
                <a:pos x="12458" y="1516"/>
              </a:cxn>
              <a:cxn ang="0">
                <a:pos x="12590" y="1406"/>
              </a:cxn>
              <a:cxn ang="0">
                <a:pos x="12760" y="1342"/>
              </a:cxn>
              <a:cxn ang="0">
                <a:pos x="12895" y="1328"/>
              </a:cxn>
              <a:cxn ang="0">
                <a:pos x="13083" y="1353"/>
              </a:cxn>
              <a:cxn ang="0">
                <a:pos x="13250" y="1427"/>
              </a:cxn>
              <a:cxn ang="0">
                <a:pos x="13346" y="1509"/>
              </a:cxn>
              <a:cxn ang="0">
                <a:pos x="13424" y="1609"/>
              </a:cxn>
              <a:cxn ang="0">
                <a:pos x="13143" y="1787"/>
              </a:cxn>
              <a:cxn ang="0">
                <a:pos x="13094" y="1701"/>
              </a:cxn>
              <a:cxn ang="0">
                <a:pos x="13023" y="1630"/>
              </a:cxn>
              <a:cxn ang="0">
                <a:pos x="12962" y="1609"/>
              </a:cxn>
              <a:cxn ang="0">
                <a:pos x="12909" y="1602"/>
              </a:cxn>
              <a:cxn ang="0">
                <a:pos x="12834" y="1616"/>
              </a:cxn>
              <a:cxn ang="0">
                <a:pos x="12756" y="1662"/>
              </a:cxn>
              <a:cxn ang="0">
                <a:pos x="12710" y="1730"/>
              </a:cxn>
              <a:cxn ang="0">
                <a:pos x="12678" y="1837"/>
              </a:cxn>
              <a:cxn ang="0">
                <a:pos x="12671" y="1915"/>
              </a:cxn>
              <a:cxn ang="0">
                <a:pos x="12692" y="2064"/>
              </a:cxn>
              <a:cxn ang="0">
                <a:pos x="12724" y="2143"/>
              </a:cxn>
              <a:cxn ang="0">
                <a:pos x="12778" y="2200"/>
              </a:cxn>
              <a:cxn ang="0">
                <a:pos x="12849" y="2235"/>
              </a:cxn>
              <a:cxn ang="0">
                <a:pos x="12909" y="2242"/>
              </a:cxn>
              <a:cxn ang="0">
                <a:pos x="12991" y="2228"/>
              </a:cxn>
              <a:cxn ang="0">
                <a:pos x="13051" y="2192"/>
              </a:cxn>
              <a:cxn ang="0">
                <a:pos x="13122" y="2100"/>
              </a:cxn>
              <a:cxn ang="0">
                <a:pos x="13441" y="2203"/>
              </a:cxn>
              <a:cxn ang="0">
                <a:pos x="13367" y="2321"/>
              </a:cxn>
              <a:cxn ang="0">
                <a:pos x="13296" y="2395"/>
              </a:cxn>
              <a:cxn ang="0">
                <a:pos x="13583" y="1367"/>
              </a:cxn>
              <a:cxn ang="0">
                <a:pos x="14403" y="2196"/>
              </a:cxn>
              <a:cxn ang="0">
                <a:pos x="17541" y="0"/>
              </a:cxn>
            </a:cxnLst>
            <a:rect l="0" t="0" r="r" b="b"/>
            <a:pathLst>
              <a:path w="17541" h="2424">
                <a:moveTo>
                  <a:pt x="4" y="0"/>
                </a:moveTo>
                <a:lnTo>
                  <a:pt x="0" y="2424"/>
                </a:lnTo>
                <a:lnTo>
                  <a:pt x="11312" y="2424"/>
                </a:lnTo>
                <a:lnTo>
                  <a:pt x="11312" y="2424"/>
                </a:lnTo>
                <a:lnTo>
                  <a:pt x="11269" y="2388"/>
                </a:lnTo>
                <a:lnTo>
                  <a:pt x="11269" y="2388"/>
                </a:lnTo>
                <a:lnTo>
                  <a:pt x="11234" y="2349"/>
                </a:lnTo>
                <a:lnTo>
                  <a:pt x="11205" y="2306"/>
                </a:lnTo>
                <a:lnTo>
                  <a:pt x="11184" y="2260"/>
                </a:lnTo>
                <a:lnTo>
                  <a:pt x="11173" y="2217"/>
                </a:lnTo>
                <a:lnTo>
                  <a:pt x="11163" y="2171"/>
                </a:lnTo>
                <a:lnTo>
                  <a:pt x="11159" y="2125"/>
                </a:lnTo>
                <a:lnTo>
                  <a:pt x="11156" y="2036"/>
                </a:lnTo>
                <a:lnTo>
                  <a:pt x="11156" y="1367"/>
                </a:lnTo>
                <a:lnTo>
                  <a:pt x="11511" y="1367"/>
                </a:lnTo>
                <a:lnTo>
                  <a:pt x="11511" y="2071"/>
                </a:lnTo>
                <a:lnTo>
                  <a:pt x="11511" y="2071"/>
                </a:lnTo>
                <a:lnTo>
                  <a:pt x="11511" y="2107"/>
                </a:lnTo>
                <a:lnTo>
                  <a:pt x="11518" y="2143"/>
                </a:lnTo>
                <a:lnTo>
                  <a:pt x="11521" y="2157"/>
                </a:lnTo>
                <a:lnTo>
                  <a:pt x="11528" y="2175"/>
                </a:lnTo>
                <a:lnTo>
                  <a:pt x="11539" y="2192"/>
                </a:lnTo>
                <a:lnTo>
                  <a:pt x="11553" y="2207"/>
                </a:lnTo>
                <a:lnTo>
                  <a:pt x="11553" y="2207"/>
                </a:lnTo>
                <a:lnTo>
                  <a:pt x="11578" y="2224"/>
                </a:lnTo>
                <a:lnTo>
                  <a:pt x="11606" y="2239"/>
                </a:lnTo>
                <a:lnTo>
                  <a:pt x="11635" y="2246"/>
                </a:lnTo>
                <a:lnTo>
                  <a:pt x="11667" y="2246"/>
                </a:lnTo>
                <a:lnTo>
                  <a:pt x="11667" y="2246"/>
                </a:lnTo>
                <a:lnTo>
                  <a:pt x="11706" y="2242"/>
                </a:lnTo>
                <a:lnTo>
                  <a:pt x="11734" y="2235"/>
                </a:lnTo>
                <a:lnTo>
                  <a:pt x="11763" y="2221"/>
                </a:lnTo>
                <a:lnTo>
                  <a:pt x="11780" y="2207"/>
                </a:lnTo>
                <a:lnTo>
                  <a:pt x="11780" y="2207"/>
                </a:lnTo>
                <a:lnTo>
                  <a:pt x="11794" y="2192"/>
                </a:lnTo>
                <a:lnTo>
                  <a:pt x="11805" y="2175"/>
                </a:lnTo>
                <a:lnTo>
                  <a:pt x="11812" y="2160"/>
                </a:lnTo>
                <a:lnTo>
                  <a:pt x="11816" y="2143"/>
                </a:lnTo>
                <a:lnTo>
                  <a:pt x="11823" y="2107"/>
                </a:lnTo>
                <a:lnTo>
                  <a:pt x="11823" y="2071"/>
                </a:lnTo>
                <a:lnTo>
                  <a:pt x="11823" y="1367"/>
                </a:lnTo>
                <a:lnTo>
                  <a:pt x="12181" y="1367"/>
                </a:lnTo>
                <a:lnTo>
                  <a:pt x="12181" y="1968"/>
                </a:lnTo>
                <a:lnTo>
                  <a:pt x="12181" y="1968"/>
                </a:lnTo>
                <a:lnTo>
                  <a:pt x="12178" y="2068"/>
                </a:lnTo>
                <a:lnTo>
                  <a:pt x="12174" y="2125"/>
                </a:lnTo>
                <a:lnTo>
                  <a:pt x="12164" y="2178"/>
                </a:lnTo>
                <a:lnTo>
                  <a:pt x="12149" y="2235"/>
                </a:lnTo>
                <a:lnTo>
                  <a:pt x="12139" y="2260"/>
                </a:lnTo>
                <a:lnTo>
                  <a:pt x="12125" y="2289"/>
                </a:lnTo>
                <a:lnTo>
                  <a:pt x="12110" y="2313"/>
                </a:lnTo>
                <a:lnTo>
                  <a:pt x="12093" y="2338"/>
                </a:lnTo>
                <a:lnTo>
                  <a:pt x="12071" y="2363"/>
                </a:lnTo>
                <a:lnTo>
                  <a:pt x="12050" y="2388"/>
                </a:lnTo>
                <a:lnTo>
                  <a:pt x="12050" y="2388"/>
                </a:lnTo>
                <a:lnTo>
                  <a:pt x="12007" y="2424"/>
                </a:lnTo>
                <a:lnTo>
                  <a:pt x="12543" y="2424"/>
                </a:lnTo>
                <a:lnTo>
                  <a:pt x="12543" y="2424"/>
                </a:lnTo>
                <a:lnTo>
                  <a:pt x="12515" y="2399"/>
                </a:lnTo>
                <a:lnTo>
                  <a:pt x="12487" y="2378"/>
                </a:lnTo>
                <a:lnTo>
                  <a:pt x="12462" y="2353"/>
                </a:lnTo>
                <a:lnTo>
                  <a:pt x="12440" y="2324"/>
                </a:lnTo>
                <a:lnTo>
                  <a:pt x="12419" y="2296"/>
                </a:lnTo>
                <a:lnTo>
                  <a:pt x="12401" y="2267"/>
                </a:lnTo>
                <a:lnTo>
                  <a:pt x="12366" y="2207"/>
                </a:lnTo>
                <a:lnTo>
                  <a:pt x="12341" y="2143"/>
                </a:lnTo>
                <a:lnTo>
                  <a:pt x="12323" y="2075"/>
                </a:lnTo>
                <a:lnTo>
                  <a:pt x="12313" y="2004"/>
                </a:lnTo>
                <a:lnTo>
                  <a:pt x="12309" y="1936"/>
                </a:lnTo>
                <a:lnTo>
                  <a:pt x="12309" y="1936"/>
                </a:lnTo>
                <a:lnTo>
                  <a:pt x="12313" y="1879"/>
                </a:lnTo>
                <a:lnTo>
                  <a:pt x="12320" y="1822"/>
                </a:lnTo>
                <a:lnTo>
                  <a:pt x="12330" y="1769"/>
                </a:lnTo>
                <a:lnTo>
                  <a:pt x="12348" y="1712"/>
                </a:lnTo>
                <a:lnTo>
                  <a:pt x="12369" y="1662"/>
                </a:lnTo>
                <a:lnTo>
                  <a:pt x="12394" y="1609"/>
                </a:lnTo>
                <a:lnTo>
                  <a:pt x="12426" y="1563"/>
                </a:lnTo>
                <a:lnTo>
                  <a:pt x="12458" y="1516"/>
                </a:lnTo>
                <a:lnTo>
                  <a:pt x="12497" y="1477"/>
                </a:lnTo>
                <a:lnTo>
                  <a:pt x="12543" y="1438"/>
                </a:lnTo>
                <a:lnTo>
                  <a:pt x="12590" y="1406"/>
                </a:lnTo>
                <a:lnTo>
                  <a:pt x="12643" y="1377"/>
                </a:lnTo>
                <a:lnTo>
                  <a:pt x="12700" y="1356"/>
                </a:lnTo>
                <a:lnTo>
                  <a:pt x="12760" y="1342"/>
                </a:lnTo>
                <a:lnTo>
                  <a:pt x="12824" y="1331"/>
                </a:lnTo>
                <a:lnTo>
                  <a:pt x="12895" y="1328"/>
                </a:lnTo>
                <a:lnTo>
                  <a:pt x="12895" y="1328"/>
                </a:lnTo>
                <a:lnTo>
                  <a:pt x="12959" y="1328"/>
                </a:lnTo>
                <a:lnTo>
                  <a:pt x="13019" y="1338"/>
                </a:lnTo>
                <a:lnTo>
                  <a:pt x="13083" y="1353"/>
                </a:lnTo>
                <a:lnTo>
                  <a:pt x="13140" y="1370"/>
                </a:lnTo>
                <a:lnTo>
                  <a:pt x="13196" y="1399"/>
                </a:lnTo>
                <a:lnTo>
                  <a:pt x="13250" y="1427"/>
                </a:lnTo>
                <a:lnTo>
                  <a:pt x="13299" y="1466"/>
                </a:lnTo>
                <a:lnTo>
                  <a:pt x="13346" y="1509"/>
                </a:lnTo>
                <a:lnTo>
                  <a:pt x="13346" y="1509"/>
                </a:lnTo>
                <a:lnTo>
                  <a:pt x="13377" y="1545"/>
                </a:lnTo>
                <a:lnTo>
                  <a:pt x="13402" y="1577"/>
                </a:lnTo>
                <a:lnTo>
                  <a:pt x="13424" y="1609"/>
                </a:lnTo>
                <a:lnTo>
                  <a:pt x="13441" y="1641"/>
                </a:lnTo>
                <a:lnTo>
                  <a:pt x="13143" y="1787"/>
                </a:lnTo>
                <a:lnTo>
                  <a:pt x="13143" y="1787"/>
                </a:lnTo>
                <a:lnTo>
                  <a:pt x="13129" y="1762"/>
                </a:lnTo>
                <a:lnTo>
                  <a:pt x="13115" y="1730"/>
                </a:lnTo>
                <a:lnTo>
                  <a:pt x="13094" y="1701"/>
                </a:lnTo>
                <a:lnTo>
                  <a:pt x="13072" y="1669"/>
                </a:lnTo>
                <a:lnTo>
                  <a:pt x="13040" y="1644"/>
                </a:lnTo>
                <a:lnTo>
                  <a:pt x="13023" y="1630"/>
                </a:lnTo>
                <a:lnTo>
                  <a:pt x="13005" y="1623"/>
                </a:lnTo>
                <a:lnTo>
                  <a:pt x="12984" y="1612"/>
                </a:lnTo>
                <a:lnTo>
                  <a:pt x="12962" y="1609"/>
                </a:lnTo>
                <a:lnTo>
                  <a:pt x="12937" y="1602"/>
                </a:lnTo>
                <a:lnTo>
                  <a:pt x="12909" y="1602"/>
                </a:lnTo>
                <a:lnTo>
                  <a:pt x="12909" y="1602"/>
                </a:lnTo>
                <a:lnTo>
                  <a:pt x="12881" y="1605"/>
                </a:lnTo>
                <a:lnTo>
                  <a:pt x="12856" y="1609"/>
                </a:lnTo>
                <a:lnTo>
                  <a:pt x="12834" y="1616"/>
                </a:lnTo>
                <a:lnTo>
                  <a:pt x="12813" y="1623"/>
                </a:lnTo>
                <a:lnTo>
                  <a:pt x="12781" y="1644"/>
                </a:lnTo>
                <a:lnTo>
                  <a:pt x="12756" y="1662"/>
                </a:lnTo>
                <a:lnTo>
                  <a:pt x="12756" y="1662"/>
                </a:lnTo>
                <a:lnTo>
                  <a:pt x="12728" y="1694"/>
                </a:lnTo>
                <a:lnTo>
                  <a:pt x="12710" y="1730"/>
                </a:lnTo>
                <a:lnTo>
                  <a:pt x="12692" y="1765"/>
                </a:lnTo>
                <a:lnTo>
                  <a:pt x="12682" y="1805"/>
                </a:lnTo>
                <a:lnTo>
                  <a:pt x="12678" y="1837"/>
                </a:lnTo>
                <a:lnTo>
                  <a:pt x="12675" y="1869"/>
                </a:lnTo>
                <a:lnTo>
                  <a:pt x="12671" y="1915"/>
                </a:lnTo>
                <a:lnTo>
                  <a:pt x="12671" y="1915"/>
                </a:lnTo>
                <a:lnTo>
                  <a:pt x="12675" y="1979"/>
                </a:lnTo>
                <a:lnTo>
                  <a:pt x="12685" y="2036"/>
                </a:lnTo>
                <a:lnTo>
                  <a:pt x="12692" y="2064"/>
                </a:lnTo>
                <a:lnTo>
                  <a:pt x="12703" y="2093"/>
                </a:lnTo>
                <a:lnTo>
                  <a:pt x="12714" y="2118"/>
                </a:lnTo>
                <a:lnTo>
                  <a:pt x="12724" y="2143"/>
                </a:lnTo>
                <a:lnTo>
                  <a:pt x="12742" y="2164"/>
                </a:lnTo>
                <a:lnTo>
                  <a:pt x="12760" y="2182"/>
                </a:lnTo>
                <a:lnTo>
                  <a:pt x="12778" y="2200"/>
                </a:lnTo>
                <a:lnTo>
                  <a:pt x="12799" y="2214"/>
                </a:lnTo>
                <a:lnTo>
                  <a:pt x="12824" y="2224"/>
                </a:lnTo>
                <a:lnTo>
                  <a:pt x="12849" y="2235"/>
                </a:lnTo>
                <a:lnTo>
                  <a:pt x="12881" y="2239"/>
                </a:lnTo>
                <a:lnTo>
                  <a:pt x="12909" y="2242"/>
                </a:lnTo>
                <a:lnTo>
                  <a:pt x="12909" y="2242"/>
                </a:lnTo>
                <a:lnTo>
                  <a:pt x="12941" y="2239"/>
                </a:lnTo>
                <a:lnTo>
                  <a:pt x="12966" y="2235"/>
                </a:lnTo>
                <a:lnTo>
                  <a:pt x="12991" y="2228"/>
                </a:lnTo>
                <a:lnTo>
                  <a:pt x="13015" y="2217"/>
                </a:lnTo>
                <a:lnTo>
                  <a:pt x="13033" y="2207"/>
                </a:lnTo>
                <a:lnTo>
                  <a:pt x="13051" y="2192"/>
                </a:lnTo>
                <a:lnTo>
                  <a:pt x="13083" y="2164"/>
                </a:lnTo>
                <a:lnTo>
                  <a:pt x="13104" y="2132"/>
                </a:lnTo>
                <a:lnTo>
                  <a:pt x="13122" y="2100"/>
                </a:lnTo>
                <a:lnTo>
                  <a:pt x="13140" y="2057"/>
                </a:lnTo>
                <a:lnTo>
                  <a:pt x="13441" y="2203"/>
                </a:lnTo>
                <a:lnTo>
                  <a:pt x="13441" y="2203"/>
                </a:lnTo>
                <a:lnTo>
                  <a:pt x="13420" y="2242"/>
                </a:lnTo>
                <a:lnTo>
                  <a:pt x="13395" y="2281"/>
                </a:lnTo>
                <a:lnTo>
                  <a:pt x="13367" y="2321"/>
                </a:lnTo>
                <a:lnTo>
                  <a:pt x="13331" y="2363"/>
                </a:lnTo>
                <a:lnTo>
                  <a:pt x="13331" y="2363"/>
                </a:lnTo>
                <a:lnTo>
                  <a:pt x="13296" y="2395"/>
                </a:lnTo>
                <a:lnTo>
                  <a:pt x="13257" y="2424"/>
                </a:lnTo>
                <a:lnTo>
                  <a:pt x="13583" y="2424"/>
                </a:lnTo>
                <a:lnTo>
                  <a:pt x="13583" y="1367"/>
                </a:lnTo>
                <a:lnTo>
                  <a:pt x="13938" y="1367"/>
                </a:lnTo>
                <a:lnTo>
                  <a:pt x="13938" y="2196"/>
                </a:lnTo>
                <a:lnTo>
                  <a:pt x="14403" y="2196"/>
                </a:lnTo>
                <a:lnTo>
                  <a:pt x="14403" y="2424"/>
                </a:lnTo>
                <a:lnTo>
                  <a:pt x="17537" y="2424"/>
                </a:lnTo>
                <a:lnTo>
                  <a:pt x="17541" y="0"/>
                </a:lnTo>
                <a:lnTo>
                  <a:pt x="4" y="0"/>
                </a:lnTo>
                <a:close/>
              </a:path>
            </a:pathLst>
          </a:custGeom>
          <a:solidFill>
            <a:srgbClr val="FFFFFF"/>
          </a:solidFill>
          <a:ln w="1905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GB" dirty="0"/>
          </a:p>
        </p:txBody>
      </p:sp>
      <p:sp>
        <p:nvSpPr>
          <p:cNvPr id="8" name="Textfeld 7"/>
          <p:cNvSpPr txBox="1"/>
          <p:nvPr/>
        </p:nvSpPr>
        <p:spPr>
          <a:xfrm>
            <a:off x="1394123" y="2101640"/>
            <a:ext cx="6336704" cy="1569660"/>
          </a:xfrm>
          <a:prstGeom prst="rect">
            <a:avLst/>
          </a:prstGeom>
          <a:noFill/>
        </p:spPr>
        <p:txBody>
          <a:bodyPr wrap="square" rtlCol="0">
            <a:spAutoFit/>
          </a:bodyPr>
          <a:lstStyle/>
          <a:p>
            <a:pPr algn="ctr"/>
            <a:r>
              <a:rPr lang="de-AT" sz="3200" b="1" dirty="0" err="1" smtClean="0">
                <a:latin typeface="Arial" pitchFamily="34" charset="0"/>
                <a:cs typeface="Arial" pitchFamily="34" charset="0"/>
              </a:rPr>
              <a:t>Sensorimotor</a:t>
            </a:r>
            <a:r>
              <a:rPr lang="de-AT" sz="3200" b="1" dirty="0" smtClean="0">
                <a:latin typeface="Arial" pitchFamily="34" charset="0"/>
                <a:cs typeface="Arial" pitchFamily="34" charset="0"/>
              </a:rPr>
              <a:t> </a:t>
            </a:r>
            <a:r>
              <a:rPr lang="de-AT" sz="3200" b="1" dirty="0" err="1" smtClean="0">
                <a:latin typeface="Arial" pitchFamily="34" charset="0"/>
                <a:cs typeface="Arial" pitchFamily="34" charset="0"/>
              </a:rPr>
              <a:t>integration</a:t>
            </a:r>
            <a:r>
              <a:rPr lang="de-AT" sz="3200" b="1" dirty="0" smtClean="0">
                <a:latin typeface="Arial" pitchFamily="34" charset="0"/>
                <a:cs typeface="Arial" pitchFamily="34" charset="0"/>
              </a:rPr>
              <a:t> in </a:t>
            </a:r>
            <a:r>
              <a:rPr lang="de-AT" sz="3200" b="1" dirty="0" err="1" smtClean="0">
                <a:latin typeface="Arial" pitchFamily="34" charset="0"/>
                <a:cs typeface="Arial" pitchFamily="34" charset="0"/>
              </a:rPr>
              <a:t>primary</a:t>
            </a:r>
            <a:r>
              <a:rPr lang="de-AT" sz="3200" b="1" dirty="0" smtClean="0">
                <a:latin typeface="Arial" pitchFamily="34" charset="0"/>
                <a:cs typeface="Arial" pitchFamily="34" charset="0"/>
              </a:rPr>
              <a:t> </a:t>
            </a:r>
            <a:r>
              <a:rPr lang="de-AT" sz="3200" b="1" dirty="0" err="1" smtClean="0">
                <a:latin typeface="Arial" pitchFamily="34" charset="0"/>
                <a:cs typeface="Arial" pitchFamily="34" charset="0"/>
              </a:rPr>
              <a:t>dystonia</a:t>
            </a:r>
            <a:r>
              <a:rPr lang="de-AT" sz="3200" b="1" dirty="0" smtClean="0">
                <a:latin typeface="Arial" pitchFamily="34" charset="0"/>
                <a:cs typeface="Arial" pitchFamily="34" charset="0"/>
              </a:rPr>
              <a:t> – </a:t>
            </a:r>
            <a:r>
              <a:rPr lang="de-AT" sz="3200" b="1" dirty="0" err="1" smtClean="0">
                <a:latin typeface="Arial" pitchFamily="34" charset="0"/>
                <a:cs typeface="Arial" pitchFamily="34" charset="0"/>
              </a:rPr>
              <a:t>its</a:t>
            </a:r>
            <a:r>
              <a:rPr lang="de-AT" sz="3200" b="1" dirty="0" smtClean="0">
                <a:latin typeface="Arial" pitchFamily="34" charset="0"/>
                <a:cs typeface="Arial" pitchFamily="34" charset="0"/>
              </a:rPr>
              <a:t> </a:t>
            </a:r>
            <a:r>
              <a:rPr lang="de-AT" sz="3200" b="1" dirty="0" err="1" smtClean="0">
                <a:latin typeface="Arial" pitchFamily="34" charset="0"/>
                <a:cs typeface="Arial" pitchFamily="34" charset="0"/>
              </a:rPr>
              <a:t>relevance</a:t>
            </a:r>
            <a:r>
              <a:rPr lang="de-AT" sz="3200" b="1" dirty="0" smtClean="0">
                <a:latin typeface="Arial" pitchFamily="34" charset="0"/>
                <a:cs typeface="Arial" pitchFamily="34" charset="0"/>
              </a:rPr>
              <a:t> </a:t>
            </a:r>
            <a:r>
              <a:rPr lang="de-AT" sz="3200" b="1" dirty="0" err="1" smtClean="0">
                <a:latin typeface="Arial" pitchFamily="34" charset="0"/>
                <a:cs typeface="Arial" pitchFamily="34" charset="0"/>
              </a:rPr>
              <a:t>for</a:t>
            </a:r>
            <a:r>
              <a:rPr lang="de-AT" sz="3200" b="1" dirty="0" smtClean="0">
                <a:latin typeface="Arial" pitchFamily="34" charset="0"/>
                <a:cs typeface="Arial" pitchFamily="34" charset="0"/>
              </a:rPr>
              <a:t> </a:t>
            </a:r>
            <a:r>
              <a:rPr lang="de-AT" sz="3200" b="1" dirty="0" err="1" smtClean="0">
                <a:latin typeface="Arial" pitchFamily="34" charset="0"/>
                <a:cs typeface="Arial" pitchFamily="34" charset="0"/>
              </a:rPr>
              <a:t>the</a:t>
            </a:r>
            <a:r>
              <a:rPr lang="de-AT" sz="3200" b="1" dirty="0" smtClean="0">
                <a:latin typeface="Arial" pitchFamily="34" charset="0"/>
                <a:cs typeface="Arial" pitchFamily="34" charset="0"/>
              </a:rPr>
              <a:t> </a:t>
            </a:r>
            <a:r>
              <a:rPr lang="de-AT" sz="3200" b="1" dirty="0" err="1" smtClean="0">
                <a:latin typeface="Arial" pitchFamily="34" charset="0"/>
                <a:cs typeface="Arial" pitchFamily="34" charset="0"/>
              </a:rPr>
              <a:t>sensory</a:t>
            </a:r>
            <a:r>
              <a:rPr lang="de-AT" sz="3200" b="1" dirty="0" smtClean="0">
                <a:latin typeface="Arial" pitchFamily="34" charset="0"/>
                <a:cs typeface="Arial" pitchFamily="34" charset="0"/>
              </a:rPr>
              <a:t> </a:t>
            </a:r>
            <a:r>
              <a:rPr lang="de-AT" sz="3200" b="1" dirty="0" err="1" smtClean="0">
                <a:latin typeface="Arial" pitchFamily="34" charset="0"/>
                <a:cs typeface="Arial" pitchFamily="34" charset="0"/>
              </a:rPr>
              <a:t>trick</a:t>
            </a:r>
            <a:endParaRPr lang="de-AT" sz="3200" b="1" dirty="0" smtClean="0">
              <a:latin typeface="Arial" pitchFamily="34" charset="0"/>
              <a:cs typeface="Arial" pitchFamily="34" charset="0"/>
            </a:endParaRPr>
          </a:p>
        </p:txBody>
      </p:sp>
      <p:sp>
        <p:nvSpPr>
          <p:cNvPr id="9" name="Rechteck 8"/>
          <p:cNvSpPr/>
          <p:nvPr/>
        </p:nvSpPr>
        <p:spPr>
          <a:xfrm>
            <a:off x="323850" y="1971673"/>
            <a:ext cx="8496300" cy="184785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200"/>
          </a:p>
        </p:txBody>
      </p:sp>
      <p:sp>
        <p:nvSpPr>
          <p:cNvPr id="10" name="Textfeld 9"/>
          <p:cNvSpPr txBox="1"/>
          <p:nvPr/>
        </p:nvSpPr>
        <p:spPr>
          <a:xfrm>
            <a:off x="3171825" y="4743450"/>
            <a:ext cx="2781300" cy="461665"/>
          </a:xfrm>
          <a:prstGeom prst="rect">
            <a:avLst/>
          </a:prstGeom>
          <a:noFill/>
        </p:spPr>
        <p:txBody>
          <a:bodyPr wrap="square" rtlCol="0">
            <a:spAutoFit/>
          </a:bodyPr>
          <a:lstStyle/>
          <a:p>
            <a:pPr algn="ctr"/>
            <a:r>
              <a:rPr lang="de-AT" sz="2400" b="1" dirty="0" smtClean="0"/>
              <a:t>Dr. Florian Brugger</a:t>
            </a:r>
            <a:endParaRPr lang="en-GB" sz="2400" dirty="0"/>
          </a:p>
        </p:txBody>
      </p:sp>
      <p:pic>
        <p:nvPicPr>
          <p:cNvPr id="13" name="Grafik 12" descr="Logo KSSG.png"/>
          <p:cNvPicPr>
            <a:picLocks noChangeAspect="1"/>
          </p:cNvPicPr>
          <p:nvPr/>
        </p:nvPicPr>
        <p:blipFill>
          <a:blip r:embed="rId3" cstate="print"/>
          <a:stretch>
            <a:fillRect/>
          </a:stretch>
        </p:blipFill>
        <p:spPr>
          <a:xfrm>
            <a:off x="1276644" y="217089"/>
            <a:ext cx="2543175" cy="966407"/>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850902" y="1800226"/>
            <a:ext cx="7442199" cy="4228850"/>
          </a:xfrm>
          <a:prstGeom prst="rect">
            <a:avLst/>
          </a:prstGeom>
          <a:noFill/>
        </p:spPr>
        <p:txBody>
          <a:bodyPr wrap="square" rtlCol="0">
            <a:spAutoFit/>
          </a:bodyPr>
          <a:lstStyle/>
          <a:p>
            <a:pPr algn="just">
              <a:lnSpc>
                <a:spcPct val="120000"/>
              </a:lnSpc>
            </a:pPr>
            <a:r>
              <a:rPr lang="en-US" sz="1400" dirty="0" smtClean="0">
                <a:latin typeface="Arial" pitchFamily="34" charset="0"/>
                <a:cs typeface="Arial" pitchFamily="34" charset="0"/>
              </a:rPr>
              <a:t>Many patients with primary dystonia are </a:t>
            </a:r>
            <a:r>
              <a:rPr lang="en-US" sz="1400" dirty="0">
                <a:latin typeface="Arial" pitchFamily="34" charset="0"/>
                <a:cs typeface="Arial" pitchFamily="34" charset="0"/>
              </a:rPr>
              <a:t>aware of a particular </a:t>
            </a:r>
            <a:r>
              <a:rPr lang="en-US" sz="1400" dirty="0" smtClean="0">
                <a:latin typeface="Arial" pitchFamily="34" charset="0"/>
                <a:cs typeface="Arial" pitchFamily="34" charset="0"/>
              </a:rPr>
              <a:t>manoeuvre </a:t>
            </a:r>
            <a:r>
              <a:rPr lang="en-US" sz="1400" dirty="0">
                <a:latin typeface="Arial" pitchFamily="34" charset="0"/>
                <a:cs typeface="Arial" pitchFamily="34" charset="0"/>
              </a:rPr>
              <a:t>like touching the chin in </a:t>
            </a:r>
            <a:r>
              <a:rPr lang="en-US" sz="1400" dirty="0" smtClean="0">
                <a:latin typeface="Arial" pitchFamily="34" charset="0"/>
                <a:cs typeface="Arial" pitchFamily="34" charset="0"/>
              </a:rPr>
              <a:t>cervical dystonia, </a:t>
            </a:r>
            <a:r>
              <a:rPr lang="en-US" sz="1400" dirty="0">
                <a:latin typeface="Arial" pitchFamily="34" charset="0"/>
                <a:cs typeface="Arial" pitchFamily="34" charset="0"/>
              </a:rPr>
              <a:t>which leads to a marked improvement of abnormal posturing. These </a:t>
            </a:r>
            <a:r>
              <a:rPr lang="en-US" sz="1400" dirty="0" smtClean="0">
                <a:latin typeface="Arial" pitchFamily="34" charset="0"/>
                <a:cs typeface="Arial" pitchFamily="34" charset="0"/>
              </a:rPr>
              <a:t>manoeuvres </a:t>
            </a:r>
            <a:r>
              <a:rPr lang="en-US" sz="1400" dirty="0">
                <a:latin typeface="Arial" pitchFamily="34" charset="0"/>
                <a:cs typeface="Arial" pitchFamily="34" charset="0"/>
              </a:rPr>
              <a:t>are referred as sensory </a:t>
            </a:r>
            <a:r>
              <a:rPr lang="en-US" sz="1400" dirty="0" smtClean="0">
                <a:latin typeface="Arial" pitchFamily="34" charset="0"/>
                <a:cs typeface="Arial" pitchFamily="34" charset="0"/>
              </a:rPr>
              <a:t>trick (ST). The benefit from the ST can be comparable </a:t>
            </a:r>
            <a:r>
              <a:rPr lang="en-US" sz="1400" dirty="0">
                <a:latin typeface="Arial" pitchFamily="34" charset="0"/>
                <a:cs typeface="Arial" pitchFamily="34" charset="0"/>
              </a:rPr>
              <a:t>or even better than that of </a:t>
            </a:r>
            <a:r>
              <a:rPr lang="en-US" sz="1400" dirty="0">
                <a:latin typeface="Arial" pitchFamily="34" charset="0"/>
                <a:cs typeface="Arial" pitchFamily="34" charset="0"/>
              </a:rPr>
              <a:t>botulinum</a:t>
            </a:r>
            <a:r>
              <a:rPr lang="en-US" sz="1400" dirty="0">
                <a:latin typeface="Arial" pitchFamily="34" charset="0"/>
                <a:cs typeface="Arial" pitchFamily="34" charset="0"/>
              </a:rPr>
              <a:t> toxin, the current gold standard treatment in focal dystonia. The </a:t>
            </a:r>
            <a:r>
              <a:rPr lang="en-US" sz="1400" dirty="0" smtClean="0">
                <a:latin typeface="Arial" pitchFamily="34" charset="0"/>
                <a:cs typeface="Arial" pitchFamily="34" charset="0"/>
              </a:rPr>
              <a:t>ST, </a:t>
            </a:r>
            <a:r>
              <a:rPr lang="en-US" sz="1400" dirty="0">
                <a:latin typeface="Arial" pitchFamily="34" charset="0"/>
                <a:cs typeface="Arial" pitchFamily="34" charset="0"/>
              </a:rPr>
              <a:t>however, gets increasingly lost, as the disease progresses. Due to its astonishing impact on the symptoms, the </a:t>
            </a:r>
            <a:r>
              <a:rPr lang="en-US" sz="1400" dirty="0" smtClean="0">
                <a:latin typeface="Arial" pitchFamily="34" charset="0"/>
                <a:cs typeface="Arial" pitchFamily="34" charset="0"/>
              </a:rPr>
              <a:t>ST is </a:t>
            </a:r>
            <a:r>
              <a:rPr lang="en-US" sz="1400" dirty="0">
                <a:latin typeface="Arial" pitchFamily="34" charset="0"/>
                <a:cs typeface="Arial" pitchFamily="34" charset="0"/>
              </a:rPr>
              <a:t>of huge interest for clinicians and dystonia researchers, respectively. </a:t>
            </a:r>
            <a:endParaRPr lang="en-US" sz="1400" dirty="0" smtClean="0">
              <a:latin typeface="Arial" pitchFamily="34" charset="0"/>
              <a:cs typeface="Arial" pitchFamily="34" charset="0"/>
            </a:endParaRPr>
          </a:p>
          <a:p>
            <a:pPr algn="just">
              <a:lnSpc>
                <a:spcPct val="120000"/>
              </a:lnSpc>
            </a:pPr>
            <a:r>
              <a:rPr lang="en-US" sz="1400" dirty="0" smtClean="0">
                <a:latin typeface="Arial" pitchFamily="34" charset="0"/>
                <a:cs typeface="Arial" pitchFamily="34" charset="0"/>
              </a:rPr>
              <a:t>Recently</a:t>
            </a:r>
            <a:r>
              <a:rPr lang="en-US" sz="1400" dirty="0">
                <a:latin typeface="Arial" pitchFamily="34" charset="0"/>
                <a:cs typeface="Arial" pitchFamily="34" charset="0"/>
              </a:rPr>
              <a:t>, </a:t>
            </a:r>
            <a:r>
              <a:rPr lang="en-US" sz="1400" dirty="0" smtClean="0">
                <a:latin typeface="Arial" pitchFamily="34" charset="0"/>
                <a:cs typeface="Arial" pitchFamily="34" charset="0"/>
              </a:rPr>
              <a:t>it was show that </a:t>
            </a:r>
            <a:r>
              <a:rPr lang="en-US" sz="1400" dirty="0">
                <a:latin typeface="Arial" pitchFamily="34" charset="0"/>
                <a:cs typeface="Arial" pitchFamily="34" charset="0"/>
              </a:rPr>
              <a:t>patients with a </a:t>
            </a:r>
            <a:r>
              <a:rPr lang="en-US" sz="1400" dirty="0" smtClean="0">
                <a:latin typeface="Arial" pitchFamily="34" charset="0"/>
                <a:cs typeface="Arial" pitchFamily="34" charset="0"/>
              </a:rPr>
              <a:t>ST </a:t>
            </a:r>
            <a:r>
              <a:rPr lang="en-US" sz="1400" dirty="0">
                <a:latin typeface="Arial" pitchFamily="34" charset="0"/>
                <a:cs typeface="Arial" pitchFamily="34" charset="0"/>
              </a:rPr>
              <a:t>perform better on temporal discrimination of multimodal stimuli than those </a:t>
            </a:r>
            <a:r>
              <a:rPr lang="en-US" sz="1400" dirty="0" smtClean="0">
                <a:latin typeface="Arial" pitchFamily="34" charset="0"/>
                <a:cs typeface="Arial" pitchFamily="34" charset="0"/>
              </a:rPr>
              <a:t>without</a:t>
            </a:r>
            <a:r>
              <a:rPr lang="en-US" sz="1400" dirty="0" smtClean="0">
                <a:latin typeface="Arial" pitchFamily="34" charset="0"/>
                <a:cs typeface="Arial" pitchFamily="34" charset="0"/>
              </a:rPr>
              <a:t>. </a:t>
            </a:r>
            <a:r>
              <a:rPr lang="en-US" sz="1400" dirty="0">
                <a:latin typeface="Arial" pitchFamily="34" charset="0"/>
                <a:cs typeface="Arial" pitchFamily="34" charset="0"/>
              </a:rPr>
              <a:t>These tasks basically require an integration of different afferent inputs, most presumably </a:t>
            </a:r>
            <a:r>
              <a:rPr lang="en-US" sz="1400" dirty="0" smtClean="0">
                <a:latin typeface="Arial" pitchFamily="34" charset="0"/>
                <a:cs typeface="Arial" pitchFamily="34" charset="0"/>
              </a:rPr>
              <a:t>occurring on </a:t>
            </a:r>
            <a:r>
              <a:rPr lang="en-US" sz="1400" dirty="0">
                <a:latin typeface="Arial" pitchFamily="34" charset="0"/>
                <a:cs typeface="Arial" pitchFamily="34" charset="0"/>
              </a:rPr>
              <a:t>the cortical level. Therefore, it can be assumed that there is a relevant difference in terms of sensory processing between patients with and without a </a:t>
            </a:r>
            <a:r>
              <a:rPr lang="en-US" sz="1400" dirty="0" smtClean="0">
                <a:latin typeface="Arial" pitchFamily="34" charset="0"/>
                <a:cs typeface="Arial" pitchFamily="34" charset="0"/>
              </a:rPr>
              <a:t>ST. </a:t>
            </a:r>
            <a:r>
              <a:rPr lang="en-US" sz="1400" dirty="0">
                <a:latin typeface="Arial" pitchFamily="34" charset="0"/>
                <a:cs typeface="Arial" pitchFamily="34" charset="0"/>
              </a:rPr>
              <a:t>In the past, many studies using different electrophysiological paradigms </a:t>
            </a:r>
            <a:r>
              <a:rPr lang="en-US" sz="1400" dirty="0" smtClean="0">
                <a:latin typeface="Arial" pitchFamily="34" charset="0"/>
                <a:cs typeface="Arial" pitchFamily="34" charset="0"/>
              </a:rPr>
              <a:t>showed that </a:t>
            </a:r>
            <a:r>
              <a:rPr lang="en-US" sz="1400" dirty="0">
                <a:latin typeface="Arial" pitchFamily="34" charset="0"/>
                <a:cs typeface="Arial" pitchFamily="34" charset="0"/>
              </a:rPr>
              <a:t>disturbed inhibition </a:t>
            </a:r>
            <a:r>
              <a:rPr lang="en-US" sz="1400" dirty="0" smtClean="0">
                <a:latin typeface="Arial" pitchFamily="34" charset="0"/>
                <a:cs typeface="Arial" pitchFamily="34" charset="0"/>
              </a:rPr>
              <a:t>is </a:t>
            </a:r>
            <a:r>
              <a:rPr lang="en-US" sz="1400" dirty="0">
                <a:latin typeface="Arial" pitchFamily="34" charset="0"/>
                <a:cs typeface="Arial" pitchFamily="34" charset="0"/>
              </a:rPr>
              <a:t>a prominent feature in primary dystonia, not only in the motor, but also in the sensory </a:t>
            </a:r>
            <a:r>
              <a:rPr lang="en-US" sz="1400" dirty="0" smtClean="0">
                <a:latin typeface="Arial" pitchFamily="34" charset="0"/>
                <a:cs typeface="Arial" pitchFamily="34" charset="0"/>
              </a:rPr>
              <a:t>system. Despite </a:t>
            </a:r>
            <a:r>
              <a:rPr lang="en-US" sz="1400" dirty="0">
                <a:latin typeface="Arial" pitchFamily="34" charset="0"/>
                <a:cs typeface="Arial" pitchFamily="34" charset="0"/>
              </a:rPr>
              <a:t>the good knowledge about these neurophysiological abnormalities in primary dystonia in general, surprisingly less is known in this regard in the context of </a:t>
            </a:r>
            <a:r>
              <a:rPr lang="en-US" sz="1400" dirty="0" smtClean="0">
                <a:latin typeface="Arial" pitchFamily="34" charset="0"/>
                <a:cs typeface="Arial" pitchFamily="34" charset="0"/>
              </a:rPr>
              <a:t>ST. </a:t>
            </a:r>
          </a:p>
        </p:txBody>
      </p:sp>
      <p:sp>
        <p:nvSpPr>
          <p:cNvPr id="8" name="Textfeld 7"/>
          <p:cNvSpPr txBox="1"/>
          <p:nvPr/>
        </p:nvSpPr>
        <p:spPr>
          <a:xfrm>
            <a:off x="1365548" y="415715"/>
            <a:ext cx="6336704" cy="1200329"/>
          </a:xfrm>
          <a:prstGeom prst="rect">
            <a:avLst/>
          </a:prstGeom>
          <a:noFill/>
        </p:spPr>
        <p:txBody>
          <a:bodyPr wrap="square" rtlCol="0">
            <a:spAutoFit/>
          </a:bodyPr>
          <a:lstStyle/>
          <a:p>
            <a:pPr algn="ctr"/>
            <a:r>
              <a:rPr lang="de-AT" b="1" dirty="0" err="1" smtClean="0">
                <a:latin typeface="Arial" pitchFamily="34" charset="0"/>
                <a:cs typeface="Arial" pitchFamily="34" charset="0"/>
              </a:rPr>
              <a:t>Sensorimotor</a:t>
            </a:r>
            <a:r>
              <a:rPr lang="de-AT" b="1" dirty="0" smtClean="0">
                <a:latin typeface="Arial" pitchFamily="34" charset="0"/>
                <a:cs typeface="Arial" pitchFamily="34" charset="0"/>
              </a:rPr>
              <a:t> </a:t>
            </a:r>
            <a:r>
              <a:rPr lang="de-AT" b="1" dirty="0" err="1" smtClean="0">
                <a:latin typeface="Arial" pitchFamily="34" charset="0"/>
                <a:cs typeface="Arial" pitchFamily="34" charset="0"/>
              </a:rPr>
              <a:t>integration</a:t>
            </a:r>
            <a:r>
              <a:rPr lang="de-AT" b="1" dirty="0" smtClean="0">
                <a:latin typeface="Arial" pitchFamily="34" charset="0"/>
                <a:cs typeface="Arial" pitchFamily="34" charset="0"/>
              </a:rPr>
              <a:t> in </a:t>
            </a:r>
            <a:r>
              <a:rPr lang="de-AT" b="1" dirty="0" err="1" smtClean="0">
                <a:latin typeface="Arial" pitchFamily="34" charset="0"/>
                <a:cs typeface="Arial" pitchFamily="34" charset="0"/>
              </a:rPr>
              <a:t>primary</a:t>
            </a:r>
            <a:r>
              <a:rPr lang="de-AT" b="1" dirty="0" smtClean="0">
                <a:latin typeface="Arial" pitchFamily="34" charset="0"/>
                <a:cs typeface="Arial" pitchFamily="34" charset="0"/>
              </a:rPr>
              <a:t> </a:t>
            </a:r>
            <a:r>
              <a:rPr lang="de-AT" b="1" dirty="0" err="1" smtClean="0">
                <a:latin typeface="Arial" pitchFamily="34" charset="0"/>
                <a:cs typeface="Arial" pitchFamily="34" charset="0"/>
              </a:rPr>
              <a:t>dystonia</a:t>
            </a:r>
            <a:r>
              <a:rPr lang="de-AT" b="1" dirty="0" smtClean="0">
                <a:latin typeface="Arial" pitchFamily="34" charset="0"/>
                <a:cs typeface="Arial" pitchFamily="34" charset="0"/>
              </a:rPr>
              <a:t> – </a:t>
            </a:r>
            <a:r>
              <a:rPr lang="de-AT" b="1" dirty="0" err="1" smtClean="0">
                <a:latin typeface="Arial" pitchFamily="34" charset="0"/>
                <a:cs typeface="Arial" pitchFamily="34" charset="0"/>
              </a:rPr>
              <a:t>its</a:t>
            </a:r>
            <a:r>
              <a:rPr lang="de-AT" b="1" dirty="0" smtClean="0">
                <a:latin typeface="Arial" pitchFamily="34" charset="0"/>
                <a:cs typeface="Arial" pitchFamily="34" charset="0"/>
              </a:rPr>
              <a:t> </a:t>
            </a:r>
            <a:r>
              <a:rPr lang="de-AT" b="1" dirty="0" err="1" smtClean="0">
                <a:latin typeface="Arial" pitchFamily="34" charset="0"/>
                <a:cs typeface="Arial" pitchFamily="34" charset="0"/>
              </a:rPr>
              <a:t>relevance</a:t>
            </a:r>
            <a:r>
              <a:rPr lang="de-AT" b="1" dirty="0" smtClean="0">
                <a:latin typeface="Arial" pitchFamily="34" charset="0"/>
                <a:cs typeface="Arial" pitchFamily="34" charset="0"/>
              </a:rPr>
              <a:t> </a:t>
            </a:r>
            <a:r>
              <a:rPr lang="de-AT" b="1" dirty="0" err="1" smtClean="0">
                <a:latin typeface="Arial" pitchFamily="34" charset="0"/>
                <a:cs typeface="Arial" pitchFamily="34" charset="0"/>
              </a:rPr>
              <a:t>for</a:t>
            </a:r>
            <a:r>
              <a:rPr lang="de-AT" b="1" dirty="0" smtClean="0">
                <a:latin typeface="Arial" pitchFamily="34" charset="0"/>
                <a:cs typeface="Arial" pitchFamily="34" charset="0"/>
              </a:rPr>
              <a:t> </a:t>
            </a:r>
            <a:r>
              <a:rPr lang="de-AT" b="1" dirty="0" err="1" smtClean="0">
                <a:latin typeface="Arial" pitchFamily="34" charset="0"/>
                <a:cs typeface="Arial" pitchFamily="34" charset="0"/>
              </a:rPr>
              <a:t>the</a:t>
            </a:r>
            <a:r>
              <a:rPr lang="de-AT" b="1" dirty="0" smtClean="0">
                <a:latin typeface="Arial" pitchFamily="34" charset="0"/>
                <a:cs typeface="Arial" pitchFamily="34" charset="0"/>
              </a:rPr>
              <a:t> </a:t>
            </a:r>
            <a:r>
              <a:rPr lang="de-AT" b="1" dirty="0" err="1" smtClean="0">
                <a:latin typeface="Arial" pitchFamily="34" charset="0"/>
                <a:cs typeface="Arial" pitchFamily="34" charset="0"/>
              </a:rPr>
              <a:t>sensory</a:t>
            </a:r>
            <a:r>
              <a:rPr lang="de-AT" b="1" dirty="0" smtClean="0">
                <a:latin typeface="Arial" pitchFamily="34" charset="0"/>
                <a:cs typeface="Arial" pitchFamily="34" charset="0"/>
              </a:rPr>
              <a:t> </a:t>
            </a:r>
            <a:r>
              <a:rPr lang="de-AT" b="1" dirty="0" err="1" smtClean="0">
                <a:latin typeface="Arial" pitchFamily="34" charset="0"/>
                <a:cs typeface="Arial" pitchFamily="34" charset="0"/>
              </a:rPr>
              <a:t>trick</a:t>
            </a:r>
            <a:endParaRPr lang="de-AT" b="1" dirty="0" smtClean="0">
              <a:latin typeface="Arial" pitchFamily="34" charset="0"/>
              <a:cs typeface="Arial" pitchFamily="34" charset="0"/>
            </a:endParaRPr>
          </a:p>
          <a:p>
            <a:pPr algn="ctr"/>
            <a:endParaRPr lang="de-AT" b="1" dirty="0" smtClean="0">
              <a:latin typeface="Arial" pitchFamily="34" charset="0"/>
              <a:cs typeface="Arial" pitchFamily="34" charset="0"/>
            </a:endParaRPr>
          </a:p>
          <a:p>
            <a:pPr algn="ctr"/>
            <a:r>
              <a:rPr lang="de-AT" b="1" dirty="0" smtClean="0">
                <a:latin typeface="Arial" pitchFamily="34" charset="0"/>
                <a:cs typeface="Arial" pitchFamily="34" charset="0"/>
              </a:rPr>
              <a:t>Background</a:t>
            </a:r>
            <a:endParaRPr lang="en-GB" b="1" dirty="0">
              <a:latin typeface="Arial" pitchFamily="34" charset="0"/>
              <a:cs typeface="Arial" pitchFamily="34" charset="0"/>
            </a:endParaRPr>
          </a:p>
        </p:txBody>
      </p:sp>
      <p:sp>
        <p:nvSpPr>
          <p:cNvPr id="9" name="Rechteck 8"/>
          <p:cNvSpPr/>
          <p:nvPr/>
        </p:nvSpPr>
        <p:spPr>
          <a:xfrm>
            <a:off x="314325" y="295274"/>
            <a:ext cx="8496300" cy="86677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1365548" y="415715"/>
            <a:ext cx="6336704" cy="1200329"/>
          </a:xfrm>
          <a:prstGeom prst="rect">
            <a:avLst/>
          </a:prstGeom>
          <a:noFill/>
        </p:spPr>
        <p:txBody>
          <a:bodyPr wrap="square" rtlCol="0">
            <a:spAutoFit/>
          </a:bodyPr>
          <a:lstStyle/>
          <a:p>
            <a:pPr algn="ctr"/>
            <a:r>
              <a:rPr lang="de-AT" b="1" dirty="0" err="1" smtClean="0">
                <a:latin typeface="Arial" pitchFamily="34" charset="0"/>
                <a:cs typeface="Arial" pitchFamily="34" charset="0"/>
              </a:rPr>
              <a:t>Sensorimotor</a:t>
            </a:r>
            <a:r>
              <a:rPr lang="de-AT" b="1" dirty="0" smtClean="0">
                <a:latin typeface="Arial" pitchFamily="34" charset="0"/>
                <a:cs typeface="Arial" pitchFamily="34" charset="0"/>
              </a:rPr>
              <a:t> </a:t>
            </a:r>
            <a:r>
              <a:rPr lang="de-AT" b="1" dirty="0" err="1" smtClean="0">
                <a:latin typeface="Arial" pitchFamily="34" charset="0"/>
                <a:cs typeface="Arial" pitchFamily="34" charset="0"/>
              </a:rPr>
              <a:t>integration</a:t>
            </a:r>
            <a:r>
              <a:rPr lang="de-AT" b="1" dirty="0" smtClean="0">
                <a:latin typeface="Arial" pitchFamily="34" charset="0"/>
                <a:cs typeface="Arial" pitchFamily="34" charset="0"/>
              </a:rPr>
              <a:t> in </a:t>
            </a:r>
            <a:r>
              <a:rPr lang="de-AT" b="1" dirty="0" err="1" smtClean="0">
                <a:latin typeface="Arial" pitchFamily="34" charset="0"/>
                <a:cs typeface="Arial" pitchFamily="34" charset="0"/>
              </a:rPr>
              <a:t>primary</a:t>
            </a:r>
            <a:r>
              <a:rPr lang="de-AT" b="1" dirty="0" smtClean="0">
                <a:latin typeface="Arial" pitchFamily="34" charset="0"/>
                <a:cs typeface="Arial" pitchFamily="34" charset="0"/>
              </a:rPr>
              <a:t> </a:t>
            </a:r>
            <a:r>
              <a:rPr lang="de-AT" b="1" dirty="0" err="1" smtClean="0">
                <a:latin typeface="Arial" pitchFamily="34" charset="0"/>
                <a:cs typeface="Arial" pitchFamily="34" charset="0"/>
              </a:rPr>
              <a:t>dystonia</a:t>
            </a:r>
            <a:r>
              <a:rPr lang="de-AT" b="1" dirty="0" smtClean="0">
                <a:latin typeface="Arial" pitchFamily="34" charset="0"/>
                <a:cs typeface="Arial" pitchFamily="34" charset="0"/>
              </a:rPr>
              <a:t> – </a:t>
            </a:r>
            <a:r>
              <a:rPr lang="de-AT" b="1" dirty="0" err="1" smtClean="0">
                <a:latin typeface="Arial" pitchFamily="34" charset="0"/>
                <a:cs typeface="Arial" pitchFamily="34" charset="0"/>
              </a:rPr>
              <a:t>its</a:t>
            </a:r>
            <a:r>
              <a:rPr lang="de-AT" b="1" dirty="0" smtClean="0">
                <a:latin typeface="Arial" pitchFamily="34" charset="0"/>
                <a:cs typeface="Arial" pitchFamily="34" charset="0"/>
              </a:rPr>
              <a:t> </a:t>
            </a:r>
            <a:r>
              <a:rPr lang="de-AT" b="1" dirty="0" err="1" smtClean="0">
                <a:latin typeface="Arial" pitchFamily="34" charset="0"/>
                <a:cs typeface="Arial" pitchFamily="34" charset="0"/>
              </a:rPr>
              <a:t>relevance</a:t>
            </a:r>
            <a:r>
              <a:rPr lang="de-AT" b="1" dirty="0" smtClean="0">
                <a:latin typeface="Arial" pitchFamily="34" charset="0"/>
                <a:cs typeface="Arial" pitchFamily="34" charset="0"/>
              </a:rPr>
              <a:t> </a:t>
            </a:r>
            <a:r>
              <a:rPr lang="de-AT" b="1" dirty="0" err="1" smtClean="0">
                <a:latin typeface="Arial" pitchFamily="34" charset="0"/>
                <a:cs typeface="Arial" pitchFamily="34" charset="0"/>
              </a:rPr>
              <a:t>for</a:t>
            </a:r>
            <a:r>
              <a:rPr lang="de-AT" b="1" dirty="0" smtClean="0">
                <a:latin typeface="Arial" pitchFamily="34" charset="0"/>
                <a:cs typeface="Arial" pitchFamily="34" charset="0"/>
              </a:rPr>
              <a:t> </a:t>
            </a:r>
            <a:r>
              <a:rPr lang="de-AT" b="1" dirty="0" err="1" smtClean="0">
                <a:latin typeface="Arial" pitchFamily="34" charset="0"/>
                <a:cs typeface="Arial" pitchFamily="34" charset="0"/>
              </a:rPr>
              <a:t>the</a:t>
            </a:r>
            <a:r>
              <a:rPr lang="de-AT" b="1" dirty="0" smtClean="0">
                <a:latin typeface="Arial" pitchFamily="34" charset="0"/>
                <a:cs typeface="Arial" pitchFamily="34" charset="0"/>
              </a:rPr>
              <a:t> </a:t>
            </a:r>
            <a:r>
              <a:rPr lang="de-AT" b="1" dirty="0" err="1" smtClean="0">
                <a:latin typeface="Arial" pitchFamily="34" charset="0"/>
                <a:cs typeface="Arial" pitchFamily="34" charset="0"/>
              </a:rPr>
              <a:t>sensory</a:t>
            </a:r>
            <a:r>
              <a:rPr lang="de-AT" b="1" dirty="0" smtClean="0">
                <a:latin typeface="Arial" pitchFamily="34" charset="0"/>
                <a:cs typeface="Arial" pitchFamily="34" charset="0"/>
              </a:rPr>
              <a:t> </a:t>
            </a:r>
            <a:r>
              <a:rPr lang="de-AT" b="1" dirty="0" err="1" smtClean="0">
                <a:latin typeface="Arial" pitchFamily="34" charset="0"/>
                <a:cs typeface="Arial" pitchFamily="34" charset="0"/>
              </a:rPr>
              <a:t>trick</a:t>
            </a:r>
            <a:endParaRPr lang="de-AT" b="1" dirty="0" smtClean="0">
              <a:latin typeface="Arial" pitchFamily="34" charset="0"/>
              <a:cs typeface="Arial" pitchFamily="34" charset="0"/>
            </a:endParaRPr>
          </a:p>
          <a:p>
            <a:pPr algn="ctr"/>
            <a:endParaRPr lang="de-AT" b="1" dirty="0" smtClean="0">
              <a:latin typeface="Arial" pitchFamily="34" charset="0"/>
              <a:cs typeface="Arial" pitchFamily="34" charset="0"/>
            </a:endParaRPr>
          </a:p>
          <a:p>
            <a:pPr algn="ctr"/>
            <a:r>
              <a:rPr lang="de-AT" b="1" dirty="0" err="1" smtClean="0">
                <a:latin typeface="Arial" pitchFamily="34" charset="0"/>
                <a:cs typeface="Arial" pitchFamily="34" charset="0"/>
              </a:rPr>
              <a:t>Aim</a:t>
            </a:r>
            <a:endParaRPr lang="en-GB" b="1" dirty="0">
              <a:latin typeface="Arial" pitchFamily="34" charset="0"/>
              <a:cs typeface="Arial" pitchFamily="34" charset="0"/>
            </a:endParaRPr>
          </a:p>
        </p:txBody>
      </p:sp>
      <p:sp>
        <p:nvSpPr>
          <p:cNvPr id="5" name="Textfeld 4"/>
          <p:cNvSpPr txBox="1"/>
          <p:nvPr/>
        </p:nvSpPr>
        <p:spPr>
          <a:xfrm>
            <a:off x="841375" y="1800226"/>
            <a:ext cx="7442199" cy="1384995"/>
          </a:xfrm>
          <a:prstGeom prst="rect">
            <a:avLst/>
          </a:prstGeom>
          <a:noFill/>
        </p:spPr>
        <p:txBody>
          <a:bodyPr wrap="square" rtlCol="0">
            <a:spAutoFit/>
          </a:bodyPr>
          <a:lstStyle/>
          <a:p>
            <a:pPr algn="just">
              <a:lnSpc>
                <a:spcPct val="120000"/>
              </a:lnSpc>
            </a:pPr>
            <a:r>
              <a:rPr lang="en-US" sz="1400" dirty="0" smtClean="0">
                <a:latin typeface="Arial" pitchFamily="34" charset="0"/>
                <a:cs typeface="Arial" pitchFamily="34" charset="0"/>
              </a:rPr>
              <a:t>The aim of the project is to study the impact of a sensory trick (ST) on </a:t>
            </a:r>
            <a:r>
              <a:rPr lang="en-US" sz="1400" dirty="0" err="1" smtClean="0">
                <a:latin typeface="Arial" pitchFamily="34" charset="0"/>
                <a:cs typeface="Arial" pitchFamily="34" charset="0"/>
              </a:rPr>
              <a:t>sensorimotor</a:t>
            </a:r>
            <a:r>
              <a:rPr lang="en-US" sz="1400" dirty="0" smtClean="0">
                <a:latin typeface="Arial" pitchFamily="34" charset="0"/>
                <a:cs typeface="Arial" pitchFamily="34" charset="0"/>
              </a:rPr>
              <a:t> integration by using different electrophysiological approaches. It is assumed that the performance of a ST itself </a:t>
            </a:r>
            <a:r>
              <a:rPr lang="en-US" sz="1400" dirty="0" smtClean="0">
                <a:latin typeface="Arial" pitchFamily="34" charset="0"/>
                <a:cs typeface="Arial" pitchFamily="34" charset="0"/>
              </a:rPr>
              <a:t>leads to a normalization of </a:t>
            </a:r>
            <a:r>
              <a:rPr lang="en-US" sz="1400" dirty="0" smtClean="0">
                <a:latin typeface="Arial" pitchFamily="34" charset="0"/>
                <a:cs typeface="Arial" pitchFamily="34" charset="0"/>
              </a:rPr>
              <a:t>the respective electrophysiological properties. This improvement, however, might be missing in patients without a ST. </a:t>
            </a:r>
          </a:p>
          <a:p>
            <a:pPr algn="just">
              <a:lnSpc>
                <a:spcPct val="120000"/>
              </a:lnSpc>
            </a:pPr>
            <a:endParaRPr lang="en-US" sz="1400" dirty="0" smtClean="0">
              <a:latin typeface="Arial" pitchFamily="34" charset="0"/>
              <a:cs typeface="Arial" pitchFamily="34" charset="0"/>
            </a:endParaRPr>
          </a:p>
        </p:txBody>
      </p:sp>
      <p:sp>
        <p:nvSpPr>
          <p:cNvPr id="6" name="Rechteck 5"/>
          <p:cNvSpPr/>
          <p:nvPr/>
        </p:nvSpPr>
        <p:spPr>
          <a:xfrm>
            <a:off x="314325" y="295274"/>
            <a:ext cx="8496300" cy="86677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850902" y="1800226"/>
            <a:ext cx="7442199" cy="4745915"/>
          </a:xfrm>
          <a:prstGeom prst="rect">
            <a:avLst/>
          </a:prstGeom>
          <a:noFill/>
        </p:spPr>
        <p:txBody>
          <a:bodyPr wrap="square" rtlCol="0">
            <a:spAutoFit/>
          </a:bodyPr>
          <a:lstStyle/>
          <a:p>
            <a:pPr algn="just">
              <a:lnSpc>
                <a:spcPct val="120000"/>
              </a:lnSpc>
            </a:pPr>
            <a:r>
              <a:rPr lang="en-US" sz="1400" dirty="0" smtClean="0">
                <a:latin typeface="Arial" pitchFamily="34" charset="0"/>
                <a:cs typeface="Arial" pitchFamily="34" charset="0"/>
              </a:rPr>
              <a:t>The first approach of this project includes a search for those electrophysiological tests which most reliably allows a differentiation between patients with a sensory trick (ST) and without. The test battery comprises different electrophysiological techniques among them different sensory and motor evoked potential paradigms. In a second approach, all patients will undergo repetitive </a:t>
            </a:r>
            <a:r>
              <a:rPr lang="en-US" sz="1400" dirty="0" err="1" smtClean="0">
                <a:latin typeface="Arial" pitchFamily="34" charset="0"/>
                <a:cs typeface="Arial" pitchFamily="34" charset="0"/>
              </a:rPr>
              <a:t>transcranial</a:t>
            </a:r>
            <a:r>
              <a:rPr lang="en-US" sz="1400" dirty="0" smtClean="0">
                <a:latin typeface="Arial" pitchFamily="34" charset="0"/>
                <a:cs typeface="Arial" pitchFamily="34" charset="0"/>
              </a:rPr>
              <a:t> magnetic stimulation (</a:t>
            </a:r>
            <a:r>
              <a:rPr lang="en-US" sz="1400" dirty="0" err="1" smtClean="0">
                <a:latin typeface="Arial" pitchFamily="34" charset="0"/>
                <a:cs typeface="Arial" pitchFamily="34" charset="0"/>
              </a:rPr>
              <a:t>rTMS</a:t>
            </a:r>
            <a:r>
              <a:rPr lang="en-US" sz="1400" dirty="0" smtClean="0">
                <a:latin typeface="Arial" pitchFamily="34" charset="0"/>
                <a:cs typeface="Arial" pitchFamily="34" charset="0"/>
              </a:rPr>
              <a:t>). This technique allows the non-invasive modulation of cortical plasticity by the application of magnetic impulses. Those electrophysiological techniques which have turned out to be most reliable in terms of group differentiation will be repeated before and after </a:t>
            </a:r>
            <a:r>
              <a:rPr lang="en-US" sz="1400" dirty="0" err="1" smtClean="0">
                <a:latin typeface="Arial" pitchFamily="34" charset="0"/>
                <a:cs typeface="Arial" pitchFamily="34" charset="0"/>
              </a:rPr>
              <a:t>rTMS</a:t>
            </a:r>
            <a:r>
              <a:rPr lang="en-US" sz="1400" dirty="0" smtClean="0">
                <a:latin typeface="Arial" pitchFamily="34" charset="0"/>
                <a:cs typeface="Arial" pitchFamily="34" charset="0"/>
              </a:rPr>
              <a:t>. By the means of the selected electrophysiological tests, it will be judged if </a:t>
            </a:r>
            <a:r>
              <a:rPr lang="en-US" sz="1400" dirty="0" err="1" smtClean="0">
                <a:latin typeface="Arial" pitchFamily="34" charset="0"/>
                <a:cs typeface="Arial" pitchFamily="34" charset="0"/>
              </a:rPr>
              <a:t>sensorimotor</a:t>
            </a:r>
            <a:r>
              <a:rPr lang="en-US" sz="1400" dirty="0" smtClean="0">
                <a:latin typeface="Arial" pitchFamily="34" charset="0"/>
                <a:cs typeface="Arial" pitchFamily="34" charset="0"/>
              </a:rPr>
              <a:t> integration can be restored by </a:t>
            </a:r>
            <a:r>
              <a:rPr lang="en-US" sz="1400" dirty="0" err="1" smtClean="0">
                <a:latin typeface="Arial" pitchFamily="34" charset="0"/>
                <a:cs typeface="Arial" pitchFamily="34" charset="0"/>
              </a:rPr>
              <a:t>rTMS</a:t>
            </a:r>
            <a:r>
              <a:rPr lang="en-US" sz="1400" dirty="0" smtClean="0">
                <a:latin typeface="Arial" pitchFamily="34" charset="0"/>
                <a:cs typeface="Arial" pitchFamily="34" charset="0"/>
              </a:rPr>
              <a:t> as well as by performing the ST.</a:t>
            </a:r>
          </a:p>
          <a:p>
            <a:pPr algn="just">
              <a:lnSpc>
                <a:spcPct val="120000"/>
              </a:lnSpc>
            </a:pPr>
            <a:r>
              <a:rPr lang="en-US" sz="1400" dirty="0" smtClean="0">
                <a:latin typeface="Arial" pitchFamily="34" charset="0"/>
                <a:cs typeface="Arial" pitchFamily="34" charset="0"/>
              </a:rPr>
              <a:t>For this project, patients with cervical dystonia and a ST, patients without a sensory trick and healthy controls will be considered. The project will be conducted at the </a:t>
            </a:r>
            <a:r>
              <a:rPr lang="en-US" sz="1400" dirty="0" err="1" smtClean="0">
                <a:latin typeface="Arial" pitchFamily="34" charset="0"/>
                <a:cs typeface="Arial" pitchFamily="34" charset="0"/>
              </a:rPr>
              <a:t>Sobell</a:t>
            </a:r>
            <a:r>
              <a:rPr lang="en-US" sz="1400" dirty="0" smtClean="0">
                <a:latin typeface="Arial" pitchFamily="34" charset="0"/>
                <a:cs typeface="Arial" pitchFamily="34" charset="0"/>
              </a:rPr>
              <a:t> Department of Motor Neuroscience, UCL Institute of Neurology, London and will be supervised by Prof. </a:t>
            </a:r>
            <a:r>
              <a:rPr lang="en-US" sz="1400" dirty="0" err="1" smtClean="0">
                <a:latin typeface="Arial" pitchFamily="34" charset="0"/>
                <a:cs typeface="Arial" pitchFamily="34" charset="0"/>
              </a:rPr>
              <a:t>Kailash</a:t>
            </a:r>
            <a:r>
              <a:rPr lang="en-US" sz="1400" dirty="0" smtClean="0">
                <a:latin typeface="Arial" pitchFamily="34" charset="0"/>
                <a:cs typeface="Arial" pitchFamily="34" charset="0"/>
              </a:rPr>
              <a:t> P. Bhatia and Prof. John C. </a:t>
            </a:r>
            <a:r>
              <a:rPr lang="en-US" sz="1400" dirty="0" err="1" smtClean="0">
                <a:latin typeface="Arial" pitchFamily="34" charset="0"/>
                <a:cs typeface="Arial" pitchFamily="34" charset="0"/>
              </a:rPr>
              <a:t>Rothwell</a:t>
            </a:r>
            <a:r>
              <a:rPr lang="en-US" sz="1400" dirty="0" smtClean="0">
                <a:latin typeface="Arial" pitchFamily="34" charset="0"/>
                <a:cs typeface="Arial" pitchFamily="34" charset="0"/>
              </a:rPr>
              <a:t>. There will also be a close cooperation with Dr. Georg </a:t>
            </a:r>
            <a:r>
              <a:rPr lang="en-US" sz="1400" dirty="0" err="1" smtClean="0">
                <a:latin typeface="Arial" pitchFamily="34" charset="0"/>
                <a:cs typeface="Arial" pitchFamily="34" charset="0"/>
              </a:rPr>
              <a:t>Kägi</a:t>
            </a:r>
            <a:r>
              <a:rPr lang="en-US" sz="1400" dirty="0" smtClean="0">
                <a:latin typeface="Arial" pitchFamily="34" charset="0"/>
                <a:cs typeface="Arial" pitchFamily="34" charset="0"/>
              </a:rPr>
              <a:t>, St. </a:t>
            </a:r>
            <a:r>
              <a:rPr lang="en-US" sz="1400" dirty="0" err="1" smtClean="0">
                <a:latin typeface="Arial" pitchFamily="34" charset="0"/>
                <a:cs typeface="Arial" pitchFamily="34" charset="0"/>
              </a:rPr>
              <a:t>Gallen</a:t>
            </a:r>
            <a:r>
              <a:rPr lang="en-US" sz="1400" dirty="0" smtClean="0">
                <a:latin typeface="Arial" pitchFamily="34" charset="0"/>
                <a:cs typeface="Arial" pitchFamily="34" charset="0"/>
              </a:rPr>
              <a:t>.</a:t>
            </a:r>
          </a:p>
          <a:p>
            <a:pPr algn="just">
              <a:lnSpc>
                <a:spcPct val="120000"/>
              </a:lnSpc>
            </a:pPr>
            <a:endParaRPr lang="en-GB" sz="1400" dirty="0" smtClean="0">
              <a:latin typeface="Arial" pitchFamily="34" charset="0"/>
              <a:cs typeface="Arial" pitchFamily="34" charset="0"/>
            </a:endParaRPr>
          </a:p>
          <a:p>
            <a:pPr algn="just">
              <a:lnSpc>
                <a:spcPct val="120000"/>
              </a:lnSpc>
            </a:pPr>
            <a:r>
              <a:rPr lang="en-US" sz="1400" dirty="0" smtClean="0">
                <a:latin typeface="Arial" pitchFamily="34" charset="0"/>
                <a:cs typeface="Arial" pitchFamily="34" charset="0"/>
              </a:rPr>
              <a:t>. </a:t>
            </a:r>
            <a:endParaRPr lang="en-GB" sz="1400" dirty="0" smtClean="0">
              <a:latin typeface="Arial" pitchFamily="34" charset="0"/>
              <a:cs typeface="Arial" pitchFamily="34" charset="0"/>
            </a:endParaRPr>
          </a:p>
          <a:p>
            <a:pPr algn="just">
              <a:lnSpc>
                <a:spcPct val="120000"/>
              </a:lnSpc>
            </a:pPr>
            <a:endParaRPr lang="en-GB" sz="1400" dirty="0">
              <a:latin typeface="Arial" pitchFamily="34" charset="0"/>
              <a:cs typeface="Arial" pitchFamily="34" charset="0"/>
            </a:endParaRPr>
          </a:p>
        </p:txBody>
      </p:sp>
      <p:sp>
        <p:nvSpPr>
          <p:cNvPr id="15" name="Textfeld 14"/>
          <p:cNvSpPr txBox="1"/>
          <p:nvPr/>
        </p:nvSpPr>
        <p:spPr>
          <a:xfrm>
            <a:off x="1365548" y="415715"/>
            <a:ext cx="6336704" cy="1200329"/>
          </a:xfrm>
          <a:prstGeom prst="rect">
            <a:avLst/>
          </a:prstGeom>
          <a:noFill/>
        </p:spPr>
        <p:txBody>
          <a:bodyPr wrap="square" rtlCol="0">
            <a:spAutoFit/>
          </a:bodyPr>
          <a:lstStyle/>
          <a:p>
            <a:pPr algn="ctr"/>
            <a:r>
              <a:rPr lang="de-AT" b="1" dirty="0" err="1" smtClean="0">
                <a:latin typeface="Arial" pitchFamily="34" charset="0"/>
                <a:cs typeface="Arial" pitchFamily="34" charset="0"/>
              </a:rPr>
              <a:t>Sensorimotor</a:t>
            </a:r>
            <a:r>
              <a:rPr lang="de-AT" b="1" dirty="0" smtClean="0">
                <a:latin typeface="Arial" pitchFamily="34" charset="0"/>
                <a:cs typeface="Arial" pitchFamily="34" charset="0"/>
              </a:rPr>
              <a:t> </a:t>
            </a:r>
            <a:r>
              <a:rPr lang="de-AT" b="1" dirty="0" err="1" smtClean="0">
                <a:latin typeface="Arial" pitchFamily="34" charset="0"/>
                <a:cs typeface="Arial" pitchFamily="34" charset="0"/>
              </a:rPr>
              <a:t>integration</a:t>
            </a:r>
            <a:r>
              <a:rPr lang="de-AT" b="1" dirty="0" smtClean="0">
                <a:latin typeface="Arial" pitchFamily="34" charset="0"/>
                <a:cs typeface="Arial" pitchFamily="34" charset="0"/>
              </a:rPr>
              <a:t> in </a:t>
            </a:r>
            <a:r>
              <a:rPr lang="de-AT" b="1" dirty="0" err="1" smtClean="0">
                <a:latin typeface="Arial" pitchFamily="34" charset="0"/>
                <a:cs typeface="Arial" pitchFamily="34" charset="0"/>
              </a:rPr>
              <a:t>primary</a:t>
            </a:r>
            <a:r>
              <a:rPr lang="de-AT" b="1" dirty="0" smtClean="0">
                <a:latin typeface="Arial" pitchFamily="34" charset="0"/>
                <a:cs typeface="Arial" pitchFamily="34" charset="0"/>
              </a:rPr>
              <a:t> </a:t>
            </a:r>
            <a:r>
              <a:rPr lang="de-AT" b="1" dirty="0" err="1" smtClean="0">
                <a:latin typeface="Arial" pitchFamily="34" charset="0"/>
                <a:cs typeface="Arial" pitchFamily="34" charset="0"/>
              </a:rPr>
              <a:t>dystonia</a:t>
            </a:r>
            <a:r>
              <a:rPr lang="de-AT" b="1" dirty="0" smtClean="0">
                <a:latin typeface="Arial" pitchFamily="34" charset="0"/>
                <a:cs typeface="Arial" pitchFamily="34" charset="0"/>
              </a:rPr>
              <a:t> – </a:t>
            </a:r>
            <a:r>
              <a:rPr lang="de-AT" b="1" dirty="0" err="1" smtClean="0">
                <a:latin typeface="Arial" pitchFamily="34" charset="0"/>
                <a:cs typeface="Arial" pitchFamily="34" charset="0"/>
              </a:rPr>
              <a:t>its</a:t>
            </a:r>
            <a:r>
              <a:rPr lang="de-AT" b="1" dirty="0" smtClean="0">
                <a:latin typeface="Arial" pitchFamily="34" charset="0"/>
                <a:cs typeface="Arial" pitchFamily="34" charset="0"/>
              </a:rPr>
              <a:t> </a:t>
            </a:r>
            <a:r>
              <a:rPr lang="de-AT" b="1" dirty="0" err="1" smtClean="0">
                <a:latin typeface="Arial" pitchFamily="34" charset="0"/>
                <a:cs typeface="Arial" pitchFamily="34" charset="0"/>
              </a:rPr>
              <a:t>relevance</a:t>
            </a:r>
            <a:r>
              <a:rPr lang="de-AT" b="1" dirty="0" smtClean="0">
                <a:latin typeface="Arial" pitchFamily="34" charset="0"/>
                <a:cs typeface="Arial" pitchFamily="34" charset="0"/>
              </a:rPr>
              <a:t> </a:t>
            </a:r>
            <a:r>
              <a:rPr lang="de-AT" b="1" dirty="0" err="1" smtClean="0">
                <a:latin typeface="Arial" pitchFamily="34" charset="0"/>
                <a:cs typeface="Arial" pitchFamily="34" charset="0"/>
              </a:rPr>
              <a:t>for</a:t>
            </a:r>
            <a:r>
              <a:rPr lang="de-AT" b="1" dirty="0" smtClean="0">
                <a:latin typeface="Arial" pitchFamily="34" charset="0"/>
                <a:cs typeface="Arial" pitchFamily="34" charset="0"/>
              </a:rPr>
              <a:t> </a:t>
            </a:r>
            <a:r>
              <a:rPr lang="de-AT" b="1" dirty="0" err="1" smtClean="0">
                <a:latin typeface="Arial" pitchFamily="34" charset="0"/>
                <a:cs typeface="Arial" pitchFamily="34" charset="0"/>
              </a:rPr>
              <a:t>the</a:t>
            </a:r>
            <a:r>
              <a:rPr lang="de-AT" b="1" dirty="0" smtClean="0">
                <a:latin typeface="Arial" pitchFamily="34" charset="0"/>
                <a:cs typeface="Arial" pitchFamily="34" charset="0"/>
              </a:rPr>
              <a:t> </a:t>
            </a:r>
            <a:r>
              <a:rPr lang="de-AT" b="1" dirty="0" err="1" smtClean="0">
                <a:latin typeface="Arial" pitchFamily="34" charset="0"/>
                <a:cs typeface="Arial" pitchFamily="34" charset="0"/>
              </a:rPr>
              <a:t>sensory</a:t>
            </a:r>
            <a:r>
              <a:rPr lang="de-AT" b="1" dirty="0" smtClean="0">
                <a:latin typeface="Arial" pitchFamily="34" charset="0"/>
                <a:cs typeface="Arial" pitchFamily="34" charset="0"/>
              </a:rPr>
              <a:t> </a:t>
            </a:r>
            <a:r>
              <a:rPr lang="de-AT" b="1" dirty="0" err="1" smtClean="0">
                <a:latin typeface="Arial" pitchFamily="34" charset="0"/>
                <a:cs typeface="Arial" pitchFamily="34" charset="0"/>
              </a:rPr>
              <a:t>trick</a:t>
            </a:r>
            <a:endParaRPr lang="de-AT" b="1" dirty="0" smtClean="0">
              <a:latin typeface="Arial" pitchFamily="34" charset="0"/>
              <a:cs typeface="Arial" pitchFamily="34" charset="0"/>
            </a:endParaRPr>
          </a:p>
          <a:p>
            <a:pPr algn="ctr"/>
            <a:endParaRPr lang="de-AT" b="1" dirty="0" smtClean="0">
              <a:latin typeface="Arial" pitchFamily="34" charset="0"/>
              <a:cs typeface="Arial" pitchFamily="34" charset="0"/>
            </a:endParaRPr>
          </a:p>
          <a:p>
            <a:pPr algn="ctr"/>
            <a:r>
              <a:rPr lang="de-AT" b="1" dirty="0" smtClean="0">
                <a:latin typeface="Arial" pitchFamily="34" charset="0"/>
                <a:cs typeface="Arial" pitchFamily="34" charset="0"/>
              </a:rPr>
              <a:t>Study design/</a:t>
            </a:r>
            <a:r>
              <a:rPr lang="de-AT" b="1" dirty="0" err="1" smtClean="0">
                <a:latin typeface="Arial" pitchFamily="34" charset="0"/>
                <a:cs typeface="Arial" pitchFamily="34" charset="0"/>
              </a:rPr>
              <a:t>methods</a:t>
            </a:r>
            <a:endParaRPr lang="en-GB" b="1" dirty="0">
              <a:latin typeface="Arial" pitchFamily="34" charset="0"/>
              <a:cs typeface="Arial" pitchFamily="34" charset="0"/>
            </a:endParaRPr>
          </a:p>
        </p:txBody>
      </p:sp>
      <p:sp>
        <p:nvSpPr>
          <p:cNvPr id="16" name="Rechteck 15"/>
          <p:cNvSpPr/>
          <p:nvPr/>
        </p:nvSpPr>
        <p:spPr>
          <a:xfrm>
            <a:off x="314325" y="295274"/>
            <a:ext cx="8496300" cy="86677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feld 4"/>
          <p:cNvSpPr txBox="1"/>
          <p:nvPr/>
        </p:nvSpPr>
        <p:spPr>
          <a:xfrm>
            <a:off x="850902" y="1800226"/>
            <a:ext cx="7442199" cy="2160591"/>
          </a:xfrm>
          <a:prstGeom prst="rect">
            <a:avLst/>
          </a:prstGeom>
          <a:noFill/>
        </p:spPr>
        <p:txBody>
          <a:bodyPr wrap="square" rtlCol="0">
            <a:spAutoFit/>
          </a:bodyPr>
          <a:lstStyle/>
          <a:p>
            <a:pPr algn="just">
              <a:lnSpc>
                <a:spcPct val="120000"/>
              </a:lnSpc>
            </a:pPr>
            <a:r>
              <a:rPr lang="en-US" sz="1400" dirty="0" smtClean="0">
                <a:latin typeface="Arial" pitchFamily="34" charset="0"/>
                <a:cs typeface="Arial" pitchFamily="34" charset="0"/>
              </a:rPr>
              <a:t>This study can hopefully shed light </a:t>
            </a:r>
            <a:r>
              <a:rPr lang="en-US" sz="1400" dirty="0" smtClean="0">
                <a:latin typeface="Arial" pitchFamily="34" charset="0"/>
                <a:cs typeface="Arial" pitchFamily="34" charset="0"/>
              </a:rPr>
              <a:t>on the </a:t>
            </a:r>
            <a:r>
              <a:rPr lang="en-US" sz="1400" dirty="0" smtClean="0">
                <a:latin typeface="Arial" pitchFamily="34" charset="0"/>
                <a:cs typeface="Arial" pitchFamily="34" charset="0"/>
              </a:rPr>
              <a:t>neuronal networks involved in the ST hence contributing to the development of </a:t>
            </a:r>
            <a:r>
              <a:rPr lang="en-US" sz="1400" dirty="0" err="1" smtClean="0">
                <a:latin typeface="Arial" pitchFamily="34" charset="0"/>
                <a:cs typeface="Arial" pitchFamily="34" charset="0"/>
              </a:rPr>
              <a:t>rTMS</a:t>
            </a:r>
            <a:r>
              <a:rPr lang="en-US" sz="1400" dirty="0" smtClean="0">
                <a:latin typeface="Arial" pitchFamily="34" charset="0"/>
                <a:cs typeface="Arial" pitchFamily="34" charset="0"/>
              </a:rPr>
              <a:t> as a possible future treatment option in primary dystonia. On the one hand, this study can provide evidence for the feasibility of the applied electrophysiological techniques as surrogate markers in treatment studies on the other hand it can yield evidence for the optimal stimulation site for future </a:t>
            </a:r>
            <a:r>
              <a:rPr lang="en-US" sz="1400" dirty="0" err="1" smtClean="0">
                <a:latin typeface="Arial" pitchFamily="34" charset="0"/>
                <a:cs typeface="Arial" pitchFamily="34" charset="0"/>
              </a:rPr>
              <a:t>rTMS</a:t>
            </a:r>
            <a:r>
              <a:rPr lang="en-US" sz="1400" dirty="0" smtClean="0">
                <a:latin typeface="Arial" pitchFamily="34" charset="0"/>
                <a:cs typeface="Arial" pitchFamily="34" charset="0"/>
              </a:rPr>
              <a:t> studies. </a:t>
            </a:r>
            <a:endParaRPr lang="en-GB" sz="1400" dirty="0" smtClean="0">
              <a:latin typeface="Arial" pitchFamily="34" charset="0"/>
              <a:cs typeface="Arial" pitchFamily="34" charset="0"/>
            </a:endParaRPr>
          </a:p>
          <a:p>
            <a:pPr algn="just">
              <a:lnSpc>
                <a:spcPct val="120000"/>
              </a:lnSpc>
            </a:pPr>
            <a:endParaRPr lang="en-GB" sz="1400" dirty="0" smtClean="0">
              <a:latin typeface="Arial" pitchFamily="34" charset="0"/>
              <a:cs typeface="Arial" pitchFamily="34" charset="0"/>
            </a:endParaRPr>
          </a:p>
          <a:p>
            <a:pPr algn="just">
              <a:lnSpc>
                <a:spcPct val="120000"/>
              </a:lnSpc>
            </a:pPr>
            <a:r>
              <a:rPr lang="en-US" sz="1400" dirty="0" smtClean="0">
                <a:latin typeface="Arial" pitchFamily="34" charset="0"/>
                <a:cs typeface="Arial" pitchFamily="34" charset="0"/>
              </a:rPr>
              <a:t>. </a:t>
            </a:r>
            <a:endParaRPr lang="en-GB" sz="1400" dirty="0" smtClean="0">
              <a:latin typeface="Arial" pitchFamily="34" charset="0"/>
              <a:cs typeface="Arial" pitchFamily="34" charset="0"/>
            </a:endParaRPr>
          </a:p>
          <a:p>
            <a:pPr algn="just">
              <a:lnSpc>
                <a:spcPct val="120000"/>
              </a:lnSpc>
            </a:pPr>
            <a:endParaRPr lang="en-GB" sz="1400" dirty="0">
              <a:latin typeface="Arial" pitchFamily="34" charset="0"/>
              <a:cs typeface="Arial" pitchFamily="34" charset="0"/>
            </a:endParaRPr>
          </a:p>
        </p:txBody>
      </p:sp>
      <p:sp>
        <p:nvSpPr>
          <p:cNvPr id="15" name="Textfeld 14"/>
          <p:cNvSpPr txBox="1"/>
          <p:nvPr/>
        </p:nvSpPr>
        <p:spPr>
          <a:xfrm>
            <a:off x="1365548" y="415715"/>
            <a:ext cx="6336704" cy="1200329"/>
          </a:xfrm>
          <a:prstGeom prst="rect">
            <a:avLst/>
          </a:prstGeom>
          <a:noFill/>
        </p:spPr>
        <p:txBody>
          <a:bodyPr wrap="square" rtlCol="0">
            <a:spAutoFit/>
          </a:bodyPr>
          <a:lstStyle/>
          <a:p>
            <a:pPr algn="ctr"/>
            <a:r>
              <a:rPr lang="de-AT" b="1" dirty="0" err="1" smtClean="0">
                <a:latin typeface="Arial" pitchFamily="34" charset="0"/>
                <a:cs typeface="Arial" pitchFamily="34" charset="0"/>
              </a:rPr>
              <a:t>Sensorimotor</a:t>
            </a:r>
            <a:r>
              <a:rPr lang="de-AT" b="1" dirty="0" smtClean="0">
                <a:latin typeface="Arial" pitchFamily="34" charset="0"/>
                <a:cs typeface="Arial" pitchFamily="34" charset="0"/>
              </a:rPr>
              <a:t> </a:t>
            </a:r>
            <a:r>
              <a:rPr lang="de-AT" b="1" dirty="0" err="1" smtClean="0">
                <a:latin typeface="Arial" pitchFamily="34" charset="0"/>
                <a:cs typeface="Arial" pitchFamily="34" charset="0"/>
              </a:rPr>
              <a:t>integration</a:t>
            </a:r>
            <a:r>
              <a:rPr lang="de-AT" b="1" dirty="0" smtClean="0">
                <a:latin typeface="Arial" pitchFamily="34" charset="0"/>
                <a:cs typeface="Arial" pitchFamily="34" charset="0"/>
              </a:rPr>
              <a:t> in </a:t>
            </a:r>
            <a:r>
              <a:rPr lang="de-AT" b="1" dirty="0" err="1" smtClean="0">
                <a:latin typeface="Arial" pitchFamily="34" charset="0"/>
                <a:cs typeface="Arial" pitchFamily="34" charset="0"/>
              </a:rPr>
              <a:t>primary</a:t>
            </a:r>
            <a:r>
              <a:rPr lang="de-AT" b="1" dirty="0" smtClean="0">
                <a:latin typeface="Arial" pitchFamily="34" charset="0"/>
                <a:cs typeface="Arial" pitchFamily="34" charset="0"/>
              </a:rPr>
              <a:t> </a:t>
            </a:r>
            <a:r>
              <a:rPr lang="de-AT" b="1" dirty="0" err="1" smtClean="0">
                <a:latin typeface="Arial" pitchFamily="34" charset="0"/>
                <a:cs typeface="Arial" pitchFamily="34" charset="0"/>
              </a:rPr>
              <a:t>dystonia</a:t>
            </a:r>
            <a:r>
              <a:rPr lang="de-AT" b="1" dirty="0" smtClean="0">
                <a:latin typeface="Arial" pitchFamily="34" charset="0"/>
                <a:cs typeface="Arial" pitchFamily="34" charset="0"/>
              </a:rPr>
              <a:t> – </a:t>
            </a:r>
            <a:r>
              <a:rPr lang="de-AT" b="1" dirty="0" err="1" smtClean="0">
                <a:latin typeface="Arial" pitchFamily="34" charset="0"/>
                <a:cs typeface="Arial" pitchFamily="34" charset="0"/>
              </a:rPr>
              <a:t>its</a:t>
            </a:r>
            <a:r>
              <a:rPr lang="de-AT" b="1" dirty="0" smtClean="0">
                <a:latin typeface="Arial" pitchFamily="34" charset="0"/>
                <a:cs typeface="Arial" pitchFamily="34" charset="0"/>
              </a:rPr>
              <a:t> </a:t>
            </a:r>
            <a:r>
              <a:rPr lang="de-AT" b="1" dirty="0" err="1" smtClean="0">
                <a:latin typeface="Arial" pitchFamily="34" charset="0"/>
                <a:cs typeface="Arial" pitchFamily="34" charset="0"/>
              </a:rPr>
              <a:t>relevance</a:t>
            </a:r>
            <a:r>
              <a:rPr lang="de-AT" b="1" dirty="0" smtClean="0">
                <a:latin typeface="Arial" pitchFamily="34" charset="0"/>
                <a:cs typeface="Arial" pitchFamily="34" charset="0"/>
              </a:rPr>
              <a:t> </a:t>
            </a:r>
            <a:r>
              <a:rPr lang="de-AT" b="1" dirty="0" err="1" smtClean="0">
                <a:latin typeface="Arial" pitchFamily="34" charset="0"/>
                <a:cs typeface="Arial" pitchFamily="34" charset="0"/>
              </a:rPr>
              <a:t>for</a:t>
            </a:r>
            <a:r>
              <a:rPr lang="de-AT" b="1" dirty="0" smtClean="0">
                <a:latin typeface="Arial" pitchFamily="34" charset="0"/>
                <a:cs typeface="Arial" pitchFamily="34" charset="0"/>
              </a:rPr>
              <a:t> </a:t>
            </a:r>
            <a:r>
              <a:rPr lang="de-AT" b="1" dirty="0" err="1" smtClean="0">
                <a:latin typeface="Arial" pitchFamily="34" charset="0"/>
                <a:cs typeface="Arial" pitchFamily="34" charset="0"/>
              </a:rPr>
              <a:t>the</a:t>
            </a:r>
            <a:r>
              <a:rPr lang="de-AT" b="1" dirty="0" smtClean="0">
                <a:latin typeface="Arial" pitchFamily="34" charset="0"/>
                <a:cs typeface="Arial" pitchFamily="34" charset="0"/>
              </a:rPr>
              <a:t> </a:t>
            </a:r>
            <a:r>
              <a:rPr lang="de-AT" b="1" dirty="0" err="1" smtClean="0">
                <a:latin typeface="Arial" pitchFamily="34" charset="0"/>
                <a:cs typeface="Arial" pitchFamily="34" charset="0"/>
              </a:rPr>
              <a:t>sensory</a:t>
            </a:r>
            <a:r>
              <a:rPr lang="de-AT" b="1" dirty="0" smtClean="0">
                <a:latin typeface="Arial" pitchFamily="34" charset="0"/>
                <a:cs typeface="Arial" pitchFamily="34" charset="0"/>
              </a:rPr>
              <a:t> </a:t>
            </a:r>
            <a:r>
              <a:rPr lang="de-AT" b="1" dirty="0" err="1" smtClean="0">
                <a:latin typeface="Arial" pitchFamily="34" charset="0"/>
                <a:cs typeface="Arial" pitchFamily="34" charset="0"/>
              </a:rPr>
              <a:t>trick</a:t>
            </a:r>
            <a:endParaRPr lang="de-AT" b="1" dirty="0" smtClean="0">
              <a:latin typeface="Arial" pitchFamily="34" charset="0"/>
              <a:cs typeface="Arial" pitchFamily="34" charset="0"/>
            </a:endParaRPr>
          </a:p>
          <a:p>
            <a:pPr algn="ctr"/>
            <a:endParaRPr lang="de-AT" b="1" dirty="0" smtClean="0">
              <a:latin typeface="Arial" pitchFamily="34" charset="0"/>
              <a:cs typeface="Arial" pitchFamily="34" charset="0"/>
            </a:endParaRPr>
          </a:p>
          <a:p>
            <a:pPr algn="ctr"/>
            <a:r>
              <a:rPr lang="de-AT" b="1" dirty="0" err="1" smtClean="0">
                <a:latin typeface="Arial" pitchFamily="34" charset="0"/>
                <a:cs typeface="Arial" pitchFamily="34" charset="0"/>
              </a:rPr>
              <a:t>Perspective</a:t>
            </a:r>
            <a:endParaRPr lang="de-AT" b="1" dirty="0" smtClean="0">
              <a:latin typeface="Arial" pitchFamily="34" charset="0"/>
              <a:cs typeface="Arial" pitchFamily="34" charset="0"/>
            </a:endParaRPr>
          </a:p>
        </p:txBody>
      </p:sp>
      <p:sp>
        <p:nvSpPr>
          <p:cNvPr id="4" name="Rechteck 3"/>
          <p:cNvSpPr/>
          <p:nvPr/>
        </p:nvSpPr>
        <p:spPr>
          <a:xfrm>
            <a:off x="314325" y="295274"/>
            <a:ext cx="8496300" cy="866775"/>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647</Words>
  <Application>Microsoft Office PowerPoint</Application>
  <PresentationFormat>Bildschirmpräsentation (4:3)</PresentationFormat>
  <Paragraphs>25</Paragraphs>
  <Slides>5</Slides>
  <Notes>1</Notes>
  <HiddenSlides>0</HiddenSlides>
  <MMClips>0</MMClips>
  <ScaleCrop>false</ScaleCrop>
  <HeadingPairs>
    <vt:vector size="4" baseType="variant">
      <vt:variant>
        <vt:lpstr>Design</vt:lpstr>
      </vt:variant>
      <vt:variant>
        <vt:i4>1</vt:i4>
      </vt:variant>
      <vt:variant>
        <vt:lpstr>Folientitel</vt:lpstr>
      </vt:variant>
      <vt:variant>
        <vt:i4>5</vt:i4>
      </vt:variant>
    </vt:vector>
  </HeadingPairs>
  <TitlesOfParts>
    <vt:vector size="6" baseType="lpstr">
      <vt:lpstr>Larissa-Design</vt:lpstr>
      <vt:lpstr>Folie 1</vt:lpstr>
      <vt:lpstr>Folie 2</vt:lpstr>
      <vt:lpstr>Folie 3</vt:lpstr>
      <vt:lpstr>Folie 4</vt:lpstr>
      <vt:lpstr>Folie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Florian Brugger</dc:creator>
  <cp:lastModifiedBy>Florian Brugger</cp:lastModifiedBy>
  <cp:revision>24</cp:revision>
  <dcterms:created xsi:type="dcterms:W3CDTF">2014-10-08T11:00:56Z</dcterms:created>
  <dcterms:modified xsi:type="dcterms:W3CDTF">2014-10-14T08:19:35Z</dcterms:modified>
</cp:coreProperties>
</file>